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notesMasterIdLst>
    <p:notesMasterId r:id="rId11"/>
  </p:notesMasterIdLst>
  <p:sldIdLst>
    <p:sldId id="256" r:id="rId2"/>
    <p:sldId id="257" r:id="rId3"/>
    <p:sldId id="258" r:id="rId4"/>
    <p:sldId id="259" r:id="rId5"/>
    <p:sldId id="261" r:id="rId6"/>
    <p:sldId id="263" r:id="rId7"/>
    <p:sldId id="264" r:id="rId8"/>
    <p:sldId id="265" r:id="rId9"/>
    <p:sldId id="266" r:id="rId10"/>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AB3A84E-819E-416B-A1BA-3B1300CE2343}" v="289" dt="2023-04-25T03:45:11.30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17" Type="http://schemas.microsoft.com/office/2015/10/relationships/revisionInfo" Target="revisionInfo.xml"/><Relationship Id="rId2" Type="http://schemas.openxmlformats.org/officeDocument/2006/relationships/slide" Target="slides/slide1.xml"/><Relationship Id="rId16"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bert Garcia" userId="Dq59FxGAWQUihIkKvjM4XaXr3sDszdd7EUw4xnjUIt8=" providerId="None" clId="Web-{9AB3A84E-819E-416B-A1BA-3B1300CE2343}"/>
    <pc:docChg chg="modSld">
      <pc:chgData name="Albert Garcia" userId="Dq59FxGAWQUihIkKvjM4XaXr3sDszdd7EUw4xnjUIt8=" providerId="None" clId="Web-{9AB3A84E-819E-416B-A1BA-3B1300CE2343}" dt="2023-04-25T03:45:11.306" v="286" actId="1076"/>
      <pc:docMkLst>
        <pc:docMk/>
      </pc:docMkLst>
      <pc:sldChg chg="addSp delSp modSp">
        <pc:chgData name="Albert Garcia" userId="Dq59FxGAWQUihIkKvjM4XaXr3sDszdd7EUw4xnjUIt8=" providerId="None" clId="Web-{9AB3A84E-819E-416B-A1BA-3B1300CE2343}" dt="2023-04-25T03:45:11.306" v="286" actId="1076"/>
        <pc:sldMkLst>
          <pc:docMk/>
          <pc:sldMk cId="1794051319" sldId="266"/>
        </pc:sldMkLst>
        <pc:spChg chg="mod">
          <ac:chgData name="Albert Garcia" userId="Dq59FxGAWQUihIkKvjM4XaXr3sDszdd7EUw4xnjUIt8=" providerId="None" clId="Web-{9AB3A84E-819E-416B-A1BA-3B1300CE2343}" dt="2023-04-25T03:41:44.953" v="251" actId="1076"/>
          <ac:spMkLst>
            <pc:docMk/>
            <pc:sldMk cId="1794051319" sldId="266"/>
            <ac:spMk id="2" creationId="{48AB94BE-5370-7C8D-FC5C-E5188CB84C76}"/>
          </ac:spMkLst>
        </pc:spChg>
        <pc:spChg chg="mod">
          <ac:chgData name="Albert Garcia" userId="Dq59FxGAWQUihIkKvjM4XaXr3sDszdd7EUw4xnjUIt8=" providerId="None" clId="Web-{9AB3A84E-819E-416B-A1BA-3B1300CE2343}" dt="2023-04-25T03:45:11.306" v="286" actId="1076"/>
          <ac:spMkLst>
            <pc:docMk/>
            <pc:sldMk cId="1794051319" sldId="266"/>
            <ac:spMk id="3" creationId="{38E1FA28-446E-F8DC-76BF-A93FC6E485AC}"/>
          </ac:spMkLst>
        </pc:spChg>
        <pc:spChg chg="add del mod">
          <ac:chgData name="Albert Garcia" userId="Dq59FxGAWQUihIkKvjM4XaXr3sDszdd7EUw4xnjUIt8=" providerId="None" clId="Web-{9AB3A84E-819E-416B-A1BA-3B1300CE2343}" dt="2023-04-25T03:29:07.495" v="163"/>
          <ac:spMkLst>
            <pc:docMk/>
            <pc:sldMk cId="1794051319" sldId="266"/>
            <ac:spMk id="4" creationId="{608C4772-5096-DBD9-C617-9D4028612A3D}"/>
          </ac:spMkLst>
        </pc:spChg>
        <pc:spChg chg="add mod">
          <ac:chgData name="Albert Garcia" userId="Dq59FxGAWQUihIkKvjM4XaXr3sDszdd7EUw4xnjUIt8=" providerId="None" clId="Web-{9AB3A84E-819E-416B-A1BA-3B1300CE2343}" dt="2023-04-25T03:42:02.907" v="254" actId="1076"/>
          <ac:spMkLst>
            <pc:docMk/>
            <pc:sldMk cId="1794051319" sldId="266"/>
            <ac:spMk id="6" creationId="{C7EDEFE4-72D2-0B2C-3DD1-BDF270FCF50C}"/>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45441-EE01-4371-AD50-913F29770F1A}" type="datetimeFigureOut">
              <a:rPr lang="en-US" smtClean="0"/>
              <a:t>4/24/2023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4A4511-526D-4518-8CB2-6231630E7636}" type="slidenum">
              <a:rPr lang="en-US" smtClean="0"/>
              <a:t>‹#›</a:t>
            </a:fld>
            <a:endParaRPr lang="en-US"/>
          </a:p>
        </p:txBody>
      </p:sp>
    </p:spTree>
    <p:extLst>
      <p:ext uri="{BB962C8B-B14F-4D97-AF65-F5344CB8AC3E}">
        <p14:creationId xmlns:p14="http://schemas.microsoft.com/office/powerpoint/2010/main" val="1652237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0693" y="1769540"/>
            <a:ext cx="9440034" cy="1828801"/>
          </a:xfrm>
        </p:spPr>
        <p:txBody>
          <a:bodyPr anchor="b">
            <a:normAutofit/>
          </a:bodyPr>
          <a:lstStyle>
            <a:lvl1pPr algn="ctr">
              <a:defRPr sz="5400"/>
            </a:lvl1pPr>
          </a:lstStyle>
          <a:p>
            <a:r>
              <a:rPr lang="en-US"/>
              <a:t>Click to edit Master title style</a:t>
            </a:r>
            <a:endParaRPr lang="en-US" dirty="0"/>
          </a:p>
        </p:txBody>
      </p:sp>
      <p:sp>
        <p:nvSpPr>
          <p:cNvPr id="3" name="Subtitle 2"/>
          <p:cNvSpPr>
            <a:spLocks noGrp="1"/>
          </p:cNvSpPr>
          <p:nvPr>
            <p:ph type="subTitle" idx="1"/>
          </p:nvPr>
        </p:nvSpPr>
        <p:spPr>
          <a:xfrm>
            <a:off x="1370693" y="3598339"/>
            <a:ext cx="9440034" cy="1049867"/>
          </a:xfrm>
        </p:spPr>
        <p:txBody>
          <a:bodyPr anchor="t"/>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16" name="Picture 15" descr="Slate-V2-HD-pano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3883" y="547807"/>
            <a:ext cx="10141799" cy="3816806"/>
          </a:xfrm>
          <a:prstGeom prst="rect">
            <a:avLst/>
          </a:prstGeom>
        </p:spPr>
      </p:pic>
      <p:sp>
        <p:nvSpPr>
          <p:cNvPr id="2" name="Title 1"/>
          <p:cNvSpPr>
            <a:spLocks noGrp="1"/>
          </p:cNvSpPr>
          <p:nvPr>
            <p:ph type="title"/>
          </p:nvPr>
        </p:nvSpPr>
        <p:spPr>
          <a:xfrm>
            <a:off x="913806" y="4565255"/>
            <a:ext cx="10355326" cy="543472"/>
          </a:xfrm>
        </p:spPr>
        <p:txBody>
          <a:bodyPr anchor="b">
            <a:normAutofit/>
          </a:bodyPr>
          <a:lstStyle>
            <a:lvl1pPr algn="ct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69349" y="695009"/>
            <a:ext cx="9845346" cy="3525671"/>
          </a:xfrm>
          <a:effectLst>
            <a:outerShdw blurRad="38100" dist="25400" dir="4440000">
              <a:srgbClr val="000000">
                <a:alpha val="36000"/>
              </a:srgbClr>
            </a:outerShdw>
          </a:effectLst>
        </p:spPr>
        <p:txBody>
          <a:bodyPr anchor="t">
            <a:normAutofit/>
          </a:bodyPr>
          <a:lstStyle>
            <a:lvl1pPr marL="0" indent="0" algn="ctr">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53762" cy="682472"/>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8437"/>
            <a:ext cx="10353762"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295180"/>
            <a:ext cx="10353763" cy="150182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532749"/>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304353"/>
            <a:ext cx="10353763" cy="1489496"/>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1" name="TextBox 10"/>
          <p:cNvSpPr txBox="1"/>
          <p:nvPr/>
        </p:nvSpPr>
        <p:spPr>
          <a:xfrm>
            <a:off x="990600" y="88479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504716" y="2928258"/>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794" y="2126942"/>
            <a:ext cx="10353763"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84" y="4650556"/>
            <a:ext cx="10352199"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dirty="0"/>
              <a:t>4/24/2023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5" y="609600"/>
            <a:ext cx="10353762" cy="970450"/>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5"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6711"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1435"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66572" y="1885950"/>
            <a:ext cx="3300984" cy="576262"/>
          </a:xfrm>
        </p:spPr>
        <p:txBody>
          <a:bodyPr anchor="b">
            <a:noAutofit/>
          </a:bodyPr>
          <a:lstStyle>
            <a:lvl1pPr marL="0" indent="0" algn="ctr">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66572" y="2571750"/>
            <a:ext cx="3300984" cy="3219450"/>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2" name="Picture 1"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7962" y="1818214"/>
            <a:ext cx="3339972" cy="1847851"/>
          </a:xfrm>
          <a:prstGeom prst="rect">
            <a:avLst/>
          </a:prstGeom>
        </p:spPr>
      </p:pic>
      <p:pic>
        <p:nvPicPr>
          <p:cNvPr id="36" name="Picture 35"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3800" y="1818214"/>
            <a:ext cx="3339972" cy="1847851"/>
          </a:xfrm>
          <a:prstGeom prst="rect">
            <a:avLst/>
          </a:prstGeom>
        </p:spPr>
      </p:pic>
      <p:pic>
        <p:nvPicPr>
          <p:cNvPr id="37" name="Picture 36" descr="Slate-V2-HD-3col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36051" y="1818214"/>
            <a:ext cx="3339972" cy="1847851"/>
          </a:xfrm>
          <a:prstGeom prst="rect">
            <a:avLst/>
          </a:prstGeom>
        </p:spPr>
      </p:pic>
      <p:sp>
        <p:nvSpPr>
          <p:cNvPr id="30" name="Title 1"/>
          <p:cNvSpPr>
            <a:spLocks noGrp="1"/>
          </p:cNvSpPr>
          <p:nvPr>
            <p:ph type="title"/>
          </p:nvPr>
        </p:nvSpPr>
        <p:spPr>
          <a:xfrm>
            <a:off x="913794" y="609600"/>
            <a:ext cx="10353763" cy="970450"/>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18102" y="1938918"/>
            <a:ext cx="3092368" cy="160295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480368"/>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88"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45743" y="1939094"/>
            <a:ext cx="3092368" cy="160816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435" y="4480367"/>
            <a:ext cx="3300984" cy="1310833"/>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66697" y="3904106"/>
            <a:ext cx="3300984" cy="576262"/>
          </a:xfrm>
        </p:spPr>
        <p:txBody>
          <a:bodyPr anchor="b">
            <a:noAutofit/>
          </a:bodyPr>
          <a:lstStyle>
            <a:lvl1pPr marL="0" indent="0" algn="ctr">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75698" y="1934432"/>
            <a:ext cx="3092368" cy="1607294"/>
          </a:xfrm>
          <a:prstGeom prst="roundRect">
            <a:avLst>
              <a:gd name="adj" fmla="val 1858"/>
            </a:avLst>
          </a:prstGeo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66572" y="4480365"/>
            <a:ext cx="3300984" cy="1310835"/>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dirty="0"/>
              <a:t>4/24/2023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83068" y="609599"/>
            <a:ext cx="228448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6" y="609599"/>
            <a:ext cx="7916872" cy="5181601"/>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E36636D-D922-432D-A958-524484B5923D}" type="datetimeFigureOut">
              <a:rPr lang="en-US" dirty="0"/>
              <a:pPr/>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95401" y="1761067"/>
            <a:ext cx="9590550" cy="1828813"/>
          </a:xfrm>
        </p:spPr>
        <p:txBody>
          <a:bodyPr anchor="b"/>
          <a:lstStyle>
            <a:lvl1pPr algn="ctr">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3589879"/>
            <a:ext cx="9590550" cy="1507054"/>
          </a:xfrm>
        </p:spPr>
        <p:txBody>
          <a:bodyPr anchor="t"/>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36636D-D922-432D-A958-524484B5923D}" type="datetimeFigureOut">
              <a:rPr lang="en-US" dirty="0"/>
              <a:pPr/>
              <a:t>4/24/2023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1732449"/>
            <a:ext cx="5060497" cy="4058750"/>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2892" y="1732449"/>
            <a:ext cx="5064665" cy="4058751"/>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E36636D-D922-432D-A958-524484B5923D}" type="datetimeFigureOut">
              <a:rPr lang="en-US" dirty="0"/>
              <a:pPr/>
              <a:t>4/24/2023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20" name="Picture 19"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795" y="1734506"/>
            <a:ext cx="5089072" cy="4148769"/>
          </a:xfrm>
          <a:prstGeom prst="rect">
            <a:avLst/>
          </a:prstGeom>
        </p:spPr>
      </p:pic>
      <p:pic>
        <p:nvPicPr>
          <p:cNvPr id="21" name="Picture 20" descr="Slate-V2-HD-comp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78485" y="1734506"/>
            <a:ext cx="5089072" cy="4148769"/>
          </a:xfrm>
          <a:prstGeom prst="rect">
            <a:avLst/>
          </a:prstGeom>
        </p:spPr>
      </p:pic>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005872" y="1835254"/>
            <a:ext cx="4876344" cy="544884"/>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05872" y="2380137"/>
            <a:ext cx="4876344"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94967" y="1835254"/>
            <a:ext cx="4895330" cy="544883"/>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94967" y="2380137"/>
            <a:ext cx="4895330" cy="3411063"/>
          </a:xfrm>
        </p:spPr>
        <p:txBody>
          <a:bodyPr anchor="t">
            <a:normAutofit/>
          </a:bodyPr>
          <a:lstStyle>
            <a:lvl1pPr>
              <a:defRPr sz="1800"/>
            </a:lvl1pPr>
            <a:lvl2pPr>
              <a:defRPr sz="1600"/>
            </a:lvl2pPr>
            <a:lvl3pPr>
              <a:defRPr sz="1400"/>
            </a:lvl3pPr>
            <a:lvl4pPr>
              <a:defRPr sz="1200"/>
            </a:lvl4pPr>
            <a:lvl5pPr>
              <a:defRPr sz="12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E36636D-D922-432D-A958-524484B5923D}" type="datetimeFigureOut">
              <a:rPr lang="en-US" dirty="0"/>
              <a:pPr/>
              <a:t>4/24/2023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E36636D-D922-432D-A958-524484B5923D}" type="datetimeFigureOut">
              <a:rPr lang="en-US" dirty="0"/>
              <a:pPr/>
              <a:t>4/24/2023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36636D-D922-432D-A958-524484B5923D}" type="datetimeFigureOut">
              <a:rPr lang="en-US" dirty="0"/>
              <a:pPr/>
              <a:t>4/24/2023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3706889" cy="1821918"/>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4855633" y="609600"/>
            <a:ext cx="6411924" cy="51816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3795" y="2431518"/>
            <a:ext cx="3706889" cy="3359681"/>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pPr/>
              <a:t>4/24/2023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22" name="Picture 21" descr="Slate-V2-HD-vertPhotoInset.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93665" y="609600"/>
            <a:ext cx="3584166" cy="5204832"/>
          </a:xfrm>
          <a:prstGeom prst="rect">
            <a:avLst/>
          </a:prstGeom>
        </p:spPr>
      </p:pic>
      <p:sp>
        <p:nvSpPr>
          <p:cNvPr id="2" name="Title 1"/>
          <p:cNvSpPr>
            <a:spLocks noGrp="1"/>
          </p:cNvSpPr>
          <p:nvPr>
            <p:ph type="title"/>
          </p:nvPr>
        </p:nvSpPr>
        <p:spPr>
          <a:xfrm>
            <a:off x="913795" y="609923"/>
            <a:ext cx="5934949" cy="1829338"/>
          </a:xfrm>
        </p:spPr>
        <p:txBody>
          <a:bodyPr anchor="b">
            <a:noAutofit/>
          </a:bodyPr>
          <a:lstStyle>
            <a:lvl1pPr algn="ctr">
              <a:defRPr sz="32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42551" y="763702"/>
            <a:ext cx="3275751" cy="4912822"/>
          </a:xfrm>
          <a:effectLst>
            <a:outerShdw blurRad="38100" dist="25400" dir="4440000">
              <a:srgbClr val="000000">
                <a:alpha val="36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913795" y="2439261"/>
            <a:ext cx="5934949" cy="337613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36636D-D922-432D-A958-524484B5923D}" type="datetimeFigureOut">
              <a:rPr lang="en-US" dirty="0"/>
              <a:pPr/>
              <a:t>4/24/2023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F28FB93-0A08-4E7D-8E63-9EFA29F1E093}"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2" cy="970450"/>
          </a:xfrm>
          <a:prstGeom prst="rect">
            <a:avLst/>
          </a:prstGeom>
          <a:effectLst>
            <a:outerShdw blurRad="25400" dir="17880000">
              <a:srgbClr val="000000">
                <a:alpha val="46000"/>
              </a:srgbClr>
            </a:outerShdw>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1732449"/>
            <a:ext cx="10353762" cy="4058751"/>
          </a:xfrm>
          <a:prstGeom prst="rect">
            <a:avLst/>
          </a:prstGeom>
          <a:effectLst>
            <a:outerShdw blurRad="25400" dir="17880000">
              <a:srgbClr val="000000">
                <a:alpha val="46000"/>
              </a:srgbClr>
            </a:outerShdw>
          </a:effectLst>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8E36636D-D922-432D-A958-524484B5923D}" type="datetimeFigureOut">
              <a:rPr lang="en-US" dirty="0"/>
              <a:pPr/>
              <a:t>4/24/2023</a:t>
            </a:fld>
            <a:endParaRPr lang="en-US" dirty="0"/>
          </a:p>
        </p:txBody>
      </p:sp>
      <p:sp>
        <p:nvSpPr>
          <p:cNvPr id="5" name="Footer Placeholder 4"/>
          <p:cNvSpPr>
            <a:spLocks noGrp="1"/>
          </p:cNvSpPr>
          <p:nvPr>
            <p:ph type="ftr" sz="quarter" idx="3"/>
          </p:nvPr>
        </p:nvSpPr>
        <p:spPr>
          <a:xfrm>
            <a:off x="913795" y="5883275"/>
            <a:ext cx="6672865" cy="365125"/>
          </a:xfrm>
          <a:prstGeom prst="rect">
            <a:avLst/>
          </a:prstGeom>
        </p:spPr>
        <p:txBody>
          <a:bodyPr vert="horz" lIns="91440" tIns="45720" rIns="91440" bIns="45720" rtlCol="0" anchor="ctr"/>
          <a:lstStyle>
            <a:lvl1pPr algn="l">
              <a:defRPr sz="1000">
                <a:solidFill>
                  <a:schemeClr val="tx1">
                    <a:lumMod val="95000"/>
                  </a:schemeClr>
                </a:solidFill>
                <a:effectLst>
                  <a:outerShdw blurRad="50800" dist="38100" dir="2700000" algn="tl" rotWithShape="0">
                    <a:schemeClr val="bg1">
                      <a:alpha val="43000"/>
                    </a:schemeClr>
                  </a:outerShdw>
                </a:effectLst>
              </a:defRPr>
            </a:lvl1pPr>
          </a:lstStyle>
          <a:p>
            <a:endParaRPr lang="en-US" dirty="0"/>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lumMod val="95000"/>
                  </a:schemeClr>
                </a:solidFill>
                <a:effectLst>
                  <a:outerShdw blurRad="50800" dist="38100" dir="2700000" algn="tl" rotWithShape="0">
                    <a:schemeClr val="bg1">
                      <a:alpha val="43000"/>
                    </a:schemeClr>
                  </a:outerShdw>
                </a:effectLst>
              </a:defRPr>
            </a:lvl1pPr>
          </a:lstStyle>
          <a:p>
            <a:fld id="{DF28FB93-0A08-4E7D-8E63-9EFA29F1E093}"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2" r:id="rId10"/>
    <p:sldLayoutId id="2147483853" r:id="rId11"/>
    <p:sldLayoutId id="2147483854" r:id="rId12"/>
    <p:sldLayoutId id="2147483855" r:id="rId13"/>
    <p:sldLayoutId id="2147483858" r:id="rId14"/>
    <p:sldLayoutId id="2147483859" r:id="rId15"/>
    <p:sldLayoutId id="2147483850" r:id="rId16"/>
    <p:sldLayoutId id="2147483851" r:id="rId17"/>
  </p:sldLayoutIdLst>
  <p:txStyles>
    <p:titleStyle>
      <a:lvl1pPr algn="ctr" defTabSz="457200" rtl="0" eaLnBrk="1" latinLnBrk="0" hangingPunct="1">
        <a:spcBef>
          <a:spcPct val="0"/>
        </a:spcBef>
        <a:buNone/>
        <a:defRPr sz="4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12.jpg"/><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tPRGC95GbrI?start=34&amp;feature=oembed"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doi.org/10.1163/22134360-09503030" TargetMode="External"/><Relationship Id="rId2" Type="http://schemas.openxmlformats.org/officeDocument/2006/relationships/hyperlink" Target="https://doi.org/10.1353/fem.2017.0015" TargetMode="External"/><Relationship Id="rId1" Type="http://schemas.openxmlformats.org/officeDocument/2006/relationships/slideLayout" Target="../slideLayouts/slideLayout2.xml"/><Relationship Id="rId4" Type="http://schemas.openxmlformats.org/officeDocument/2006/relationships/hyperlink" Target="https://clas.berkeley.edu/dominican-republic-bearing-witness-modern-genocide"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F927E-60D6-2C2E-3312-75E8EF564B23}"/>
              </a:ext>
            </a:extLst>
          </p:cNvPr>
          <p:cNvSpPr>
            <a:spLocks noGrp="1"/>
          </p:cNvSpPr>
          <p:nvPr>
            <p:ph type="ctrTitle"/>
          </p:nvPr>
        </p:nvSpPr>
        <p:spPr>
          <a:xfrm>
            <a:off x="1370693" y="4406537"/>
            <a:ext cx="9440034" cy="1088336"/>
          </a:xfrm>
        </p:spPr>
        <p:txBody>
          <a:bodyPr>
            <a:normAutofit/>
          </a:bodyPr>
          <a:lstStyle/>
          <a:p>
            <a:pPr>
              <a:lnSpc>
                <a:spcPct val="90000"/>
              </a:lnSpc>
            </a:pPr>
            <a:r>
              <a:rPr lang="en-US" sz="3400" dirty="0"/>
              <a:t>From La Sentencia to a Transnational Hispaniola</a:t>
            </a:r>
          </a:p>
        </p:txBody>
      </p:sp>
      <p:sp>
        <p:nvSpPr>
          <p:cNvPr id="3" name="Subtitle 2">
            <a:extLst>
              <a:ext uri="{FF2B5EF4-FFF2-40B4-BE49-F238E27FC236}">
                <a16:creationId xmlns:a16="http://schemas.microsoft.com/office/drawing/2014/main" id="{7C9C17A1-C385-D308-8ABF-01B88A1156AD}"/>
              </a:ext>
            </a:extLst>
          </p:cNvPr>
          <p:cNvSpPr>
            <a:spLocks noGrp="1"/>
          </p:cNvSpPr>
          <p:nvPr>
            <p:ph type="subTitle" idx="1"/>
          </p:nvPr>
        </p:nvSpPr>
        <p:spPr>
          <a:xfrm>
            <a:off x="1370693" y="5494872"/>
            <a:ext cx="9440034" cy="621614"/>
          </a:xfrm>
        </p:spPr>
        <p:txBody>
          <a:bodyPr>
            <a:noAutofit/>
          </a:bodyPr>
          <a:lstStyle/>
          <a:p>
            <a:r>
              <a:rPr lang="en-US" sz="1600" dirty="0">
                <a:solidFill>
                  <a:srgbClr val="FFDF9D"/>
                </a:solidFill>
              </a:rPr>
              <a:t>Presenters: Ana </a:t>
            </a:r>
            <a:r>
              <a:rPr lang="en-US" sz="1600" dirty="0" err="1">
                <a:solidFill>
                  <a:srgbClr val="FFDF9D"/>
                </a:solidFill>
              </a:rPr>
              <a:t>Belique</a:t>
            </a:r>
            <a:r>
              <a:rPr lang="en-US" sz="1600" dirty="0">
                <a:solidFill>
                  <a:srgbClr val="FFDF9D"/>
                </a:solidFill>
              </a:rPr>
              <a:t>, </a:t>
            </a:r>
          </a:p>
          <a:p>
            <a:r>
              <a:rPr lang="en-US" sz="1600" dirty="0">
                <a:solidFill>
                  <a:srgbClr val="FFDF9D"/>
                </a:solidFill>
              </a:rPr>
              <a:t>Professor Jean Eddy Saint Paul, and Professor </a:t>
            </a:r>
            <a:r>
              <a:rPr lang="en-US" sz="1600" dirty="0" err="1">
                <a:solidFill>
                  <a:srgbClr val="FFDF9D"/>
                </a:solidFill>
              </a:rPr>
              <a:t>Amarilys</a:t>
            </a:r>
            <a:r>
              <a:rPr lang="en-US" sz="1600" dirty="0">
                <a:solidFill>
                  <a:srgbClr val="FFDF9D"/>
                </a:solidFill>
              </a:rPr>
              <a:t> Estrella</a:t>
            </a:r>
          </a:p>
          <a:p>
            <a:r>
              <a:rPr lang="en-US" sz="1600" dirty="0">
                <a:solidFill>
                  <a:srgbClr val="FFDF9D"/>
                </a:solidFill>
              </a:rPr>
              <a:t>Curated By: Professor Albert Garcia</a:t>
            </a:r>
          </a:p>
        </p:txBody>
      </p:sp>
      <p:pic>
        <p:nvPicPr>
          <p:cNvPr id="9" name="Picture 8" descr="Map&#10;&#10;Description automatically generated">
            <a:extLst>
              <a:ext uri="{FF2B5EF4-FFF2-40B4-BE49-F238E27FC236}">
                <a16:creationId xmlns:a16="http://schemas.microsoft.com/office/drawing/2014/main" id="{CA786112-769F-270A-E10A-2084892EA8C6}"/>
              </a:ext>
            </a:extLst>
          </p:cNvPr>
          <p:cNvPicPr>
            <a:picLocks noChangeAspect="1"/>
          </p:cNvPicPr>
          <p:nvPr/>
        </p:nvPicPr>
        <p:blipFill rotWithShape="1">
          <a:blip r:embed="rId3"/>
          <a:srcRect t="8911" r="-1" b="12898"/>
          <a:stretch/>
        </p:blipFill>
        <p:spPr>
          <a:xfrm>
            <a:off x="-1" y="-1"/>
            <a:ext cx="12198915" cy="4220682"/>
          </a:xfrm>
          <a:prstGeom prst="rect">
            <a:avLst/>
          </a:prstGeom>
        </p:spPr>
      </p:pic>
    </p:spTree>
    <p:extLst>
      <p:ext uri="{BB962C8B-B14F-4D97-AF65-F5344CB8AC3E}">
        <p14:creationId xmlns:p14="http://schemas.microsoft.com/office/powerpoint/2010/main" val="272758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500"/>
                                  </p:stCondLst>
                                  <p:iterate>
                                    <p:tmPct val="10000"/>
                                  </p:iterate>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7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1500"/>
                                  </p:stCondLst>
                                  <p:iterate>
                                    <p:tmPct val="10000"/>
                                  </p:iterate>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700"/>
                                        <p:tgtEl>
                                          <p:spTgt spid="3">
                                            <p:txEl>
                                              <p:pRg st="2" end="2"/>
                                            </p:txEl>
                                          </p:spTgt>
                                        </p:tgtEl>
                                      </p:cBhvr>
                                    </p:animEffect>
                                  </p:childTnLst>
                                </p:cTn>
                              </p:par>
                              <p:par>
                                <p:cTn id="16" presetID="10" presetClass="entr" presetSubtype="0" fill="hold" grpId="0" nodeType="withEffect">
                                  <p:stCondLst>
                                    <p:cond delay="1000"/>
                                  </p:stCondLst>
                                  <p:iterate>
                                    <p:tmPct val="10000"/>
                                  </p:iterate>
                                  <p:childTnLst>
                                    <p:set>
                                      <p:cBhvr>
                                        <p:cTn id="17" dur="1" fill="hold">
                                          <p:stCondLst>
                                            <p:cond delay="0"/>
                                          </p:stCondLst>
                                        </p:cTn>
                                        <p:tgtEl>
                                          <p:spTgt spid="2"/>
                                        </p:tgtEl>
                                        <p:attrNameLst>
                                          <p:attrName>style.visibility</p:attrName>
                                        </p:attrNameLst>
                                      </p:cBhvr>
                                      <p:to>
                                        <p:strVal val="visible"/>
                                      </p:to>
                                    </p:set>
                                    <p:animEffect transition="in" filter="fade">
                                      <p:cBhvr>
                                        <p:cTn id="18"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DE57413-A4FD-D605-FA95-AE251466B24E}"/>
              </a:ext>
            </a:extLst>
          </p:cNvPr>
          <p:cNvSpPr txBox="1"/>
          <p:nvPr/>
        </p:nvSpPr>
        <p:spPr>
          <a:xfrm>
            <a:off x="295275" y="766648"/>
            <a:ext cx="5562601" cy="3139321"/>
          </a:xfrm>
          <a:prstGeom prst="rect">
            <a:avLst/>
          </a:prstGeom>
          <a:noFill/>
        </p:spPr>
        <p:txBody>
          <a:bodyPr wrap="square" rtlCol="0">
            <a:spAutoFit/>
          </a:bodyPr>
          <a:lstStyle/>
          <a:p>
            <a:pPr algn="ctr"/>
            <a:endParaRPr lang="en-US" u="sng" dirty="0">
              <a:latin typeface="Times New Roman" panose="02020603050405020304" pitchFamily="18" charset="0"/>
              <a:cs typeface="Times New Roman" panose="02020603050405020304" pitchFamily="18" charset="0"/>
            </a:endParaRPr>
          </a:p>
          <a:p>
            <a:pPr algn="ctr"/>
            <a:endParaRPr lang="en-US" u="sng" dirty="0">
              <a:latin typeface="Times New Roman" panose="02020603050405020304" pitchFamily="18" charset="0"/>
              <a:cs typeface="Times New Roman" panose="02020603050405020304" pitchFamily="18" charset="0"/>
            </a:endParaRPr>
          </a:p>
          <a:p>
            <a:pPr algn="ctr"/>
            <a:endParaRPr lang="en-US" u="sng" dirty="0">
              <a:cs typeface="Times New Roman" panose="02020603050405020304" pitchFamily="18" charset="0"/>
            </a:endParaRPr>
          </a:p>
          <a:p>
            <a:pPr algn="ctr"/>
            <a:endParaRPr lang="en-US" u="sng" dirty="0">
              <a:cs typeface="Times New Roman" panose="02020603050405020304" pitchFamily="18" charset="0"/>
            </a:endParaRPr>
          </a:p>
          <a:p>
            <a:pPr algn="ctr"/>
            <a:r>
              <a:rPr lang="en-US" u="sng" dirty="0">
                <a:cs typeface="Times New Roman" panose="02020603050405020304" pitchFamily="18" charset="0"/>
              </a:rPr>
              <a:t>La </a:t>
            </a:r>
            <a:r>
              <a:rPr lang="en-US" u="sng" dirty="0" err="1">
                <a:cs typeface="Times New Roman" panose="02020603050405020304" pitchFamily="18" charset="0"/>
              </a:rPr>
              <a:t>Sentencia</a:t>
            </a:r>
            <a:r>
              <a:rPr lang="en-US" u="sng" dirty="0">
                <a:cs typeface="Times New Roman" panose="02020603050405020304" pitchFamily="18" charset="0"/>
              </a:rPr>
              <a:t> </a:t>
            </a:r>
          </a:p>
          <a:p>
            <a:pPr algn="ctr"/>
            <a:endParaRPr lang="en-US" u="sng" dirty="0">
              <a:cs typeface="Times New Roman" panose="02020603050405020304" pitchFamily="18" charset="0"/>
            </a:endParaRPr>
          </a:p>
          <a:p>
            <a:r>
              <a:rPr lang="en-US" dirty="0">
                <a:effectLst/>
                <a:ea typeface="Calibri" panose="020F0502020204030204" pitchFamily="34" charset="0"/>
                <a:cs typeface="Times New Roman" panose="02020603050405020304" pitchFamily="18" charset="0"/>
              </a:rPr>
              <a:t>In 2013 the Dominican Republic’s Constitutional Tribunal issued ruling 168-13, which retroactively revoked the Dominican citizenship of all persons born to Haitian parents since 1929. This ruling is commonly known as La </a:t>
            </a:r>
            <a:r>
              <a:rPr lang="en-US" dirty="0" err="1">
                <a:effectLst/>
                <a:ea typeface="Calibri" panose="020F0502020204030204" pitchFamily="34" charset="0"/>
                <a:cs typeface="Times New Roman" panose="02020603050405020304" pitchFamily="18" charset="0"/>
              </a:rPr>
              <a:t>Sentencia</a:t>
            </a:r>
            <a:r>
              <a:rPr lang="en-US" dirty="0">
                <a:effectLst/>
                <a:ea typeface="Calibri" panose="020F0502020204030204" pitchFamily="34" charset="0"/>
                <a:cs typeface="Times New Roman" panose="02020603050405020304" pitchFamily="18" charset="0"/>
              </a:rPr>
              <a:t>.</a:t>
            </a:r>
          </a:p>
        </p:txBody>
      </p:sp>
      <p:sp>
        <p:nvSpPr>
          <p:cNvPr id="11" name="TextBox 10">
            <a:extLst>
              <a:ext uri="{FF2B5EF4-FFF2-40B4-BE49-F238E27FC236}">
                <a16:creationId xmlns:a16="http://schemas.microsoft.com/office/drawing/2014/main" id="{DE743942-BF66-F8FF-858B-681E60FD305F}"/>
              </a:ext>
            </a:extLst>
          </p:cNvPr>
          <p:cNvSpPr txBox="1"/>
          <p:nvPr/>
        </p:nvSpPr>
        <p:spPr>
          <a:xfrm>
            <a:off x="6334125" y="1262352"/>
            <a:ext cx="5431777" cy="3139321"/>
          </a:xfrm>
          <a:prstGeom prst="rect">
            <a:avLst/>
          </a:prstGeom>
          <a:noFill/>
        </p:spPr>
        <p:txBody>
          <a:bodyPr wrap="square" rtlCol="0">
            <a:spAutoFit/>
          </a:bodyPr>
          <a:lstStyle/>
          <a:p>
            <a:pPr algn="ctr"/>
            <a:endParaRPr lang="en-US" u="sng" dirty="0"/>
          </a:p>
          <a:p>
            <a:pPr algn="ctr"/>
            <a:endParaRPr lang="en-US" u="sng" dirty="0"/>
          </a:p>
          <a:p>
            <a:pPr algn="ctr"/>
            <a:r>
              <a:rPr lang="en-US" u="sng" dirty="0"/>
              <a:t>Transnational Hispaniola</a:t>
            </a:r>
          </a:p>
          <a:p>
            <a:pPr algn="ctr"/>
            <a:endParaRPr lang="en-US" u="sng" dirty="0"/>
          </a:p>
          <a:p>
            <a:r>
              <a:rPr lang="en-US" sz="1800" dirty="0">
                <a:effectLst/>
                <a:ea typeface="Calibri" panose="020F0502020204030204" pitchFamily="34" charset="0"/>
              </a:rPr>
              <a:t>Transnational Hispaniola formulates a new scholarly consensus on Haitian-Dominican relations, arguing against an earlier generations’ scholarship that utilized a fatal-conflict model and instead promotes research into the countless ties that bind the people on both sides of Hispaniola. </a:t>
            </a:r>
            <a:endParaRPr lang="en-US" sz="1600" dirty="0">
              <a:effectLst/>
              <a:ea typeface="Calibri" panose="020F0502020204030204" pitchFamily="34" charset="0"/>
              <a:cs typeface="Times New Roman" panose="02020603050405020304" pitchFamily="18" charset="0"/>
            </a:endParaRPr>
          </a:p>
          <a:p>
            <a:endParaRPr lang="en-US" dirty="0"/>
          </a:p>
        </p:txBody>
      </p:sp>
      <p:sp>
        <p:nvSpPr>
          <p:cNvPr id="9" name="TextBox 8">
            <a:extLst>
              <a:ext uri="{FF2B5EF4-FFF2-40B4-BE49-F238E27FC236}">
                <a16:creationId xmlns:a16="http://schemas.microsoft.com/office/drawing/2014/main" id="{4E0F6160-0B99-C31C-C651-AAA53D3B66EE}"/>
              </a:ext>
            </a:extLst>
          </p:cNvPr>
          <p:cNvSpPr txBox="1"/>
          <p:nvPr/>
        </p:nvSpPr>
        <p:spPr>
          <a:xfrm>
            <a:off x="4721290" y="-10889"/>
            <a:ext cx="2677118" cy="1077218"/>
          </a:xfrm>
          <a:prstGeom prst="rect">
            <a:avLst/>
          </a:prstGeom>
          <a:noFill/>
        </p:spPr>
        <p:txBody>
          <a:bodyPr wrap="square" rtlCol="0">
            <a:spAutoFit/>
          </a:bodyPr>
          <a:lstStyle/>
          <a:p>
            <a:endParaRPr lang="en-US" sz="3200" b="1" dirty="0"/>
          </a:p>
          <a:p>
            <a:r>
              <a:rPr lang="en-US" sz="3200" dirty="0"/>
              <a:t>Title</a:t>
            </a:r>
            <a:r>
              <a:rPr lang="en-US" sz="3200" b="1" dirty="0"/>
              <a:t> </a:t>
            </a:r>
            <a:r>
              <a:rPr lang="en-US" sz="3200" dirty="0"/>
              <a:t>Defined</a:t>
            </a:r>
          </a:p>
        </p:txBody>
      </p:sp>
    </p:spTree>
    <p:extLst>
      <p:ext uri="{BB962C8B-B14F-4D97-AF65-F5344CB8AC3E}">
        <p14:creationId xmlns:p14="http://schemas.microsoft.com/office/powerpoint/2010/main" val="15848932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pic>
        <p:nvPicPr>
          <p:cNvPr id="12" name="Picture 11" descr="Text, whiteboard&#10;&#10;Description automatically generated">
            <a:extLst>
              <a:ext uri="{FF2B5EF4-FFF2-40B4-BE49-F238E27FC236}">
                <a16:creationId xmlns:a16="http://schemas.microsoft.com/office/drawing/2014/main" id="{756A821A-2F4E-AAA7-5659-F57738E81CCF}"/>
              </a:ext>
            </a:extLst>
          </p:cNvPr>
          <p:cNvPicPr>
            <a:picLocks noChangeAspect="1"/>
          </p:cNvPicPr>
          <p:nvPr/>
        </p:nvPicPr>
        <p:blipFill rotWithShape="1">
          <a:blip r:embed="rId3"/>
          <a:srcRect r="2" b="1369"/>
          <a:stretch/>
        </p:blipFill>
        <p:spPr>
          <a:xfrm>
            <a:off x="-10649" y="1"/>
            <a:ext cx="4571649" cy="6858000"/>
          </a:xfrm>
          <a:prstGeom prst="rect">
            <a:avLst/>
          </a:prstGeom>
        </p:spPr>
      </p:pic>
      <p:sp>
        <p:nvSpPr>
          <p:cNvPr id="4" name="TextBox 3">
            <a:extLst>
              <a:ext uri="{FF2B5EF4-FFF2-40B4-BE49-F238E27FC236}">
                <a16:creationId xmlns:a16="http://schemas.microsoft.com/office/drawing/2014/main" id="{F2FDDCF1-6583-5C51-85DC-8182063FF714}"/>
              </a:ext>
            </a:extLst>
          </p:cNvPr>
          <p:cNvSpPr txBox="1"/>
          <p:nvPr/>
        </p:nvSpPr>
        <p:spPr>
          <a:xfrm>
            <a:off x="5146160" y="1828801"/>
            <a:ext cx="5978072" cy="3866048"/>
          </a:xfrm>
          <a:prstGeom prst="rect">
            <a:avLst/>
          </a:prstGeom>
        </p:spPr>
        <p:txBody>
          <a:bodyPr vert="horz" lIns="91440" tIns="45720" rIns="91440" bIns="45720" rtlCol="0" anchor="ctr">
            <a:normAutofit/>
          </a:bodyPr>
          <a:lstStyle/>
          <a:p>
            <a:pPr>
              <a:lnSpc>
                <a:spcPct val="90000"/>
              </a:lnSpc>
              <a:spcBef>
                <a:spcPct val="20000"/>
              </a:spcBef>
              <a:spcAft>
                <a:spcPts val="600"/>
              </a:spcAft>
              <a:buClr>
                <a:srgbClr val="E79783"/>
              </a:buClr>
              <a:buSzPct val="70000"/>
              <a:buFont typeface="Wingdings 2" charset="2"/>
            </a:pPr>
            <a:r>
              <a:rPr lang="en-US" u="sng"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La Sentencia</a:t>
            </a:r>
          </a:p>
          <a:p>
            <a:pPr>
              <a:lnSpc>
                <a:spcPct val="90000"/>
              </a:lnSpc>
              <a:spcBef>
                <a:spcPct val="20000"/>
              </a:spcBef>
              <a:spcAft>
                <a:spcPts val="600"/>
              </a:spcAft>
              <a:buClr>
                <a:srgbClr val="E79783"/>
              </a:buClr>
              <a:buSzPct val="70000"/>
              <a:buFont typeface="Wingdings 2" charset="2"/>
            </a:pP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In 2010, Dominican Republic adopted a new Constitution which cemented the right to citizenship through blood overwriting the right to citizenship through soil or being born in the territory. Under these conditions, Dominican citizens could only be children born of Dominican mothers and fathers, persons born on national territory, with the exception of children of foreign diplomats and foreigners who find themselves in transit or who reside illegally in DR. </a:t>
            </a:r>
          </a:p>
          <a:p>
            <a:pPr>
              <a:lnSpc>
                <a:spcPct val="90000"/>
              </a:lnSpc>
              <a:spcBef>
                <a:spcPct val="20000"/>
              </a:spcBef>
              <a:spcAft>
                <a:spcPts val="600"/>
              </a:spcAft>
              <a:buClr>
                <a:srgbClr val="E79783"/>
              </a:buClr>
              <a:buSzPct val="70000"/>
              <a:buFont typeface="Wingdings 2" charset="2"/>
            </a:pPr>
            <a:endPar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a:lnSpc>
                <a:spcPct val="90000"/>
              </a:lnSpc>
              <a:spcBef>
                <a:spcPct val="20000"/>
              </a:spcBef>
              <a:spcAft>
                <a:spcPts val="600"/>
              </a:spcAft>
              <a:buClr>
                <a:srgbClr val="E79783"/>
              </a:buClr>
              <a:buSzPct val="70000"/>
              <a:buFont typeface="Wingdings 2" charset="2"/>
            </a:pP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La Sentencia in 2013, stated that Dominicans of Haitian descent are not Dominicans because they state that their Haitian parents were either undocumented or in-transit.</a:t>
            </a:r>
          </a:p>
        </p:txBody>
      </p:sp>
    </p:spTree>
    <p:extLst>
      <p:ext uri="{BB962C8B-B14F-4D97-AF65-F5344CB8AC3E}">
        <p14:creationId xmlns:p14="http://schemas.microsoft.com/office/powerpoint/2010/main" val="14497723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BF0DFD9-D7B5-724E-45BA-9BCF93D037A8}"/>
              </a:ext>
            </a:extLst>
          </p:cNvPr>
          <p:cNvSpPr txBox="1"/>
          <p:nvPr/>
        </p:nvSpPr>
        <p:spPr>
          <a:xfrm>
            <a:off x="913795" y="1732449"/>
            <a:ext cx="3078749" cy="4058751"/>
          </a:xfrm>
          <a:prstGeom prst="rect">
            <a:avLst/>
          </a:prstGeom>
        </p:spPr>
        <p:txBody>
          <a:bodyPr vert="horz" lIns="91440" tIns="45720" rIns="91440" bIns="45720" rtlCol="0" anchor="t">
            <a:normAutofit fontScale="92500" lnSpcReduction="10000"/>
          </a:bodyPr>
          <a:lstStyle/>
          <a:p>
            <a:pPr>
              <a:lnSpc>
                <a:spcPct val="90000"/>
              </a:lnSpc>
              <a:spcBef>
                <a:spcPct val="20000"/>
              </a:spcBef>
              <a:spcAft>
                <a:spcPts val="600"/>
              </a:spcAft>
              <a:buClr>
                <a:schemeClr val="tx2"/>
              </a:buClr>
              <a:buSzPct val="70000"/>
              <a:buFont typeface="Wingdings 2" charset="2"/>
            </a:pPr>
            <a:r>
              <a:rPr lang="en-US" sz="1900" u="sng"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Dominican Ultranationalism</a:t>
            </a:r>
          </a:p>
          <a:p>
            <a:pPr>
              <a:lnSpc>
                <a:spcPct val="90000"/>
              </a:lnSpc>
              <a:spcBef>
                <a:spcPct val="20000"/>
              </a:spcBef>
              <a:spcAft>
                <a:spcPts val="600"/>
              </a:spcAft>
              <a:buClr>
                <a:schemeClr val="tx2"/>
              </a:buClr>
              <a:buSzPct val="70000"/>
              <a:buFont typeface="Wingdings 2" charset="2"/>
            </a:pPr>
            <a:r>
              <a:rPr lang="en-US" sz="19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The foundation of Dominican ultranationalist ideology comes from the Dominican national identity created after the separation from Haiti in 1844.</a:t>
            </a:r>
          </a:p>
          <a:p>
            <a:pPr>
              <a:lnSpc>
                <a:spcPct val="90000"/>
              </a:lnSpc>
              <a:spcBef>
                <a:spcPct val="20000"/>
              </a:spcBef>
              <a:spcAft>
                <a:spcPts val="600"/>
              </a:spcAft>
              <a:buClr>
                <a:schemeClr val="tx2"/>
              </a:buClr>
              <a:buSzPct val="70000"/>
              <a:buFont typeface="Wingdings 2" charset="2"/>
            </a:pPr>
            <a:endParaRPr lang="en-US" sz="19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a:lnSpc>
                <a:spcPct val="90000"/>
              </a:lnSpc>
              <a:spcBef>
                <a:spcPct val="20000"/>
              </a:spcBef>
              <a:spcAft>
                <a:spcPts val="600"/>
              </a:spcAft>
              <a:buClr>
                <a:schemeClr val="tx2"/>
              </a:buClr>
              <a:buSzPct val="70000"/>
              <a:buFont typeface="Wingdings 2" charset="2"/>
            </a:pPr>
            <a:r>
              <a:rPr lang="en-US" sz="19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It is based on a fear of “invasion” as well as a desire to maintain power over the Dominican people. </a:t>
            </a:r>
          </a:p>
          <a:p>
            <a:pPr>
              <a:lnSpc>
                <a:spcPct val="90000"/>
              </a:lnSpc>
              <a:spcBef>
                <a:spcPct val="20000"/>
              </a:spcBef>
              <a:spcAft>
                <a:spcPts val="600"/>
              </a:spcAft>
              <a:buClr>
                <a:schemeClr val="tx2"/>
              </a:buClr>
              <a:buSzPct val="70000"/>
              <a:buFont typeface="Wingdings 2" charset="2"/>
            </a:pPr>
            <a:endParaRPr lang="en-US" sz="1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a:lnSpc>
                <a:spcPct val="90000"/>
              </a:lnSpc>
              <a:spcBef>
                <a:spcPct val="20000"/>
              </a:spcBef>
              <a:spcAft>
                <a:spcPts val="600"/>
              </a:spcAft>
              <a:buClr>
                <a:schemeClr val="tx2"/>
              </a:buClr>
              <a:buSzPct val="70000"/>
              <a:buFont typeface="Wingdings 2" charset="2"/>
            </a:pPr>
            <a:endParaRPr lang="en-US" sz="1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a:lnSpc>
                <a:spcPct val="90000"/>
              </a:lnSpc>
              <a:spcBef>
                <a:spcPct val="20000"/>
              </a:spcBef>
              <a:spcAft>
                <a:spcPts val="600"/>
              </a:spcAft>
              <a:buClr>
                <a:schemeClr val="tx2"/>
              </a:buClr>
              <a:buSzPct val="70000"/>
              <a:buFont typeface="Wingdings 2" charset="2"/>
            </a:pPr>
            <a:r>
              <a:rPr lang="en-US" sz="16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t>
            </a:r>
          </a:p>
        </p:txBody>
      </p:sp>
      <p:pic>
        <p:nvPicPr>
          <p:cNvPr id="6" name="Content Placeholder 5" descr="A group of people holding signs&#10;&#10;Description automatically generated with medium confidence">
            <a:extLst>
              <a:ext uri="{FF2B5EF4-FFF2-40B4-BE49-F238E27FC236}">
                <a16:creationId xmlns:a16="http://schemas.microsoft.com/office/drawing/2014/main" id="{F3B0E952-72B3-225C-3A06-B3EF0935FB65}"/>
              </a:ext>
            </a:extLst>
          </p:cNvPr>
          <p:cNvPicPr>
            <a:picLocks noGrp="1" noChangeAspect="1"/>
          </p:cNvPicPr>
          <p:nvPr>
            <p:ph idx="1"/>
          </p:nvPr>
        </p:nvPicPr>
        <p:blipFill rotWithShape="1">
          <a:blip r:embed="rId3"/>
          <a:srcRect l="21840" r="16335"/>
          <a:stretch/>
        </p:blipFill>
        <p:spPr>
          <a:xfrm>
            <a:off x="4654295" y="10"/>
            <a:ext cx="7537705" cy="6857990"/>
          </a:xfrm>
          <a:prstGeom prst="rect">
            <a:avLst/>
          </a:prstGeom>
        </p:spPr>
      </p:pic>
    </p:spTree>
    <p:extLst>
      <p:ext uri="{BB962C8B-B14F-4D97-AF65-F5344CB8AC3E}">
        <p14:creationId xmlns:p14="http://schemas.microsoft.com/office/powerpoint/2010/main" val="30068509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Content Placeholder 11" descr="A group of people holding a flag&#10;&#10;Description automatically generated">
            <a:extLst>
              <a:ext uri="{FF2B5EF4-FFF2-40B4-BE49-F238E27FC236}">
                <a16:creationId xmlns:a16="http://schemas.microsoft.com/office/drawing/2014/main" id="{32C9A79A-584A-CC0A-883F-0E886B018F41}"/>
              </a:ext>
            </a:extLst>
          </p:cNvPr>
          <p:cNvPicPr>
            <a:picLocks noGrp="1" noChangeAspect="1"/>
          </p:cNvPicPr>
          <p:nvPr>
            <p:ph idx="1"/>
          </p:nvPr>
        </p:nvPicPr>
        <p:blipFill rotWithShape="1">
          <a:blip r:embed="rId2">
            <a:alphaModFix amt="25000"/>
          </a:blip>
          <a:srcRect t="20205" b="2476"/>
          <a:stretch/>
        </p:blipFill>
        <p:spPr>
          <a:xfrm>
            <a:off x="20" y="10"/>
            <a:ext cx="12191980" cy="6857990"/>
          </a:xfrm>
          <a:prstGeom prst="rect">
            <a:avLst/>
          </a:prstGeom>
        </p:spPr>
      </p:pic>
      <p:sp>
        <p:nvSpPr>
          <p:cNvPr id="4" name="TextBox 3">
            <a:extLst>
              <a:ext uri="{FF2B5EF4-FFF2-40B4-BE49-F238E27FC236}">
                <a16:creationId xmlns:a16="http://schemas.microsoft.com/office/drawing/2014/main" id="{0366CF26-22E4-2AD0-72B4-A5006484BCF1}"/>
              </a:ext>
            </a:extLst>
          </p:cNvPr>
          <p:cNvSpPr txBox="1"/>
          <p:nvPr/>
        </p:nvSpPr>
        <p:spPr>
          <a:xfrm>
            <a:off x="913795" y="1732449"/>
            <a:ext cx="10353762" cy="4058751"/>
          </a:xfrm>
          <a:prstGeom prst="rect">
            <a:avLst/>
          </a:prstGeom>
        </p:spPr>
        <p:txBody>
          <a:bodyPr vert="horz" lIns="91440" tIns="45720" rIns="91440" bIns="45720" rtlCol="0" anchor="ctr">
            <a:normAutofit/>
          </a:bodyPr>
          <a:lstStyle/>
          <a:p>
            <a:pPr>
              <a:spcBef>
                <a:spcPct val="20000"/>
              </a:spcBef>
              <a:spcAft>
                <a:spcPts val="600"/>
              </a:spcAft>
              <a:buClr>
                <a:schemeClr val="tx2"/>
              </a:buClr>
              <a:buSzPct val="70000"/>
              <a:buFont typeface="Wingdings 2" charset="2"/>
            </a:pPr>
            <a:r>
              <a:rPr lang="en-US" u="sng"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Transnational Hispaniola</a:t>
            </a:r>
          </a:p>
          <a:p>
            <a:pPr>
              <a:spcBef>
                <a:spcPct val="20000"/>
              </a:spcBef>
              <a:spcAft>
                <a:spcPts val="600"/>
              </a:spcAft>
              <a:buClr>
                <a:schemeClr val="tx2"/>
              </a:buClr>
              <a:buSzPct val="70000"/>
              <a:buFont typeface="Wingdings 2" charset="2"/>
            </a:pP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Transnational Hispaniola is an approach that centers the ties that bind Hispaniola and its diaspora together. The shared sociocultural and political history make the identities intertwined therefore there is no Dominicaness without Haitianess and vice-versa.</a:t>
            </a:r>
          </a:p>
          <a:p>
            <a:pPr>
              <a:spcBef>
                <a:spcPct val="20000"/>
              </a:spcBef>
              <a:spcAft>
                <a:spcPts val="600"/>
              </a:spcAft>
              <a:buClr>
                <a:schemeClr val="tx2"/>
              </a:buClr>
              <a:buSzPct val="70000"/>
              <a:buFont typeface="Wingdings 2" charset="2"/>
            </a:pPr>
            <a:endParaRPr lang="en-US" u="sng"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a:spcBef>
                <a:spcPct val="20000"/>
              </a:spcBef>
              <a:spcAft>
                <a:spcPts val="600"/>
              </a:spcAft>
              <a:buClr>
                <a:schemeClr val="tx2"/>
              </a:buClr>
              <a:buSzPct val="70000"/>
              <a:buFont typeface="Wingdings 2" charset="2"/>
            </a:pPr>
            <a:r>
              <a:rPr lang="en-US"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Haitians and Dominicans of Haitian descent need to be recognized as Dominicans with all the rights of a first-class citizen because Dominicaness cannot be contained by an ideology afraid to admit its own blackness, or more specifically its Haitian reflection.</a:t>
            </a:r>
          </a:p>
        </p:txBody>
      </p:sp>
    </p:spTree>
    <p:extLst>
      <p:ext uri="{BB962C8B-B14F-4D97-AF65-F5344CB8AC3E}">
        <p14:creationId xmlns:p14="http://schemas.microsoft.com/office/powerpoint/2010/main" val="28714531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80000"/>
                <a:lumMod val="80000"/>
              </a:schemeClr>
              <a:schemeClr val="bg2">
                <a:tint val="98000"/>
              </a:schemeClr>
            </a:duotone>
          </a:blip>
          <a:stretch/>
        </a:blip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A7A59776-5948-400C-9935-7464561E87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633EA1AF-394B-8C91-DEB6-6301541A41DA}"/>
              </a:ext>
            </a:extLst>
          </p:cNvPr>
          <p:cNvSpPr>
            <a:spLocks noGrp="1"/>
          </p:cNvSpPr>
          <p:nvPr>
            <p:ph type="title"/>
          </p:nvPr>
        </p:nvSpPr>
        <p:spPr>
          <a:xfrm>
            <a:off x="5207190" y="223934"/>
            <a:ext cx="1749220" cy="830640"/>
          </a:xfrm>
        </p:spPr>
        <p:txBody>
          <a:bodyPr vert="horz" lIns="91440" tIns="45720" rIns="91440" bIns="45720" rtlCol="0" anchor="ctr">
            <a:normAutofit/>
          </a:bodyPr>
          <a:lstStyle/>
          <a:p>
            <a:pPr algn="r"/>
            <a:r>
              <a:rPr lang="en-US" sz="2800" dirty="0"/>
              <a:t>Presenters</a:t>
            </a:r>
          </a:p>
        </p:txBody>
      </p:sp>
      <p:sp>
        <p:nvSpPr>
          <p:cNvPr id="13" name="TextBox 12">
            <a:extLst>
              <a:ext uri="{FF2B5EF4-FFF2-40B4-BE49-F238E27FC236}">
                <a16:creationId xmlns:a16="http://schemas.microsoft.com/office/drawing/2014/main" id="{CA42D1DC-C588-6723-D615-5D32F58A35BE}"/>
              </a:ext>
            </a:extLst>
          </p:cNvPr>
          <p:cNvSpPr txBox="1"/>
          <p:nvPr/>
        </p:nvSpPr>
        <p:spPr>
          <a:xfrm>
            <a:off x="8175279" y="1746751"/>
            <a:ext cx="2841656" cy="1143411"/>
          </a:xfrm>
          <a:prstGeom prst="rect">
            <a:avLst/>
          </a:prstGeom>
        </p:spPr>
        <p:txBody>
          <a:bodyPr vert="horz" lIns="91440" tIns="45720" rIns="91440" bIns="45720" rtlCol="0" anchor="ctr">
            <a:noAutofit/>
          </a:bodyPr>
          <a:lstStyle/>
          <a:p>
            <a:pPr algn="ctr">
              <a:spcBef>
                <a:spcPct val="20000"/>
              </a:spcBef>
              <a:spcAft>
                <a:spcPts val="600"/>
              </a:spcAft>
              <a:buClr>
                <a:schemeClr val="tx2"/>
              </a:buClr>
              <a:buSzPct val="70000"/>
              <a:buFont typeface="Wingdings 2" charset="2"/>
            </a:pPr>
            <a:r>
              <a:rPr lang="en-US" sz="1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Ana Maria </a:t>
            </a:r>
            <a:r>
              <a:rPr lang="en-US" sz="14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Belique</a:t>
            </a:r>
            <a:endParaRPr lang="en-US" sz="1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algn="ctr">
              <a:spcBef>
                <a:spcPct val="20000"/>
              </a:spcBef>
              <a:spcAft>
                <a:spcPts val="600"/>
              </a:spcAft>
              <a:buClr>
                <a:schemeClr val="tx2"/>
              </a:buClr>
              <a:buSzPct val="70000"/>
              <a:buFont typeface="Wingdings 2" charset="2"/>
            </a:pPr>
            <a:r>
              <a:rPr lang="en-US" sz="1400" b="0" i="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Founder and Leader, Reconoci.do</a:t>
            </a:r>
          </a:p>
          <a:p>
            <a:pPr algn="ctr">
              <a:spcBef>
                <a:spcPct val="20000"/>
              </a:spcBef>
              <a:spcAft>
                <a:spcPts val="600"/>
              </a:spcAft>
              <a:buClr>
                <a:schemeClr val="tx2"/>
              </a:buClr>
              <a:buSzPct val="70000"/>
              <a:buFont typeface="Wingdings 2" charset="2"/>
            </a:pPr>
            <a:r>
              <a:rPr lang="en-US" sz="1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Discussion Topics: </a:t>
            </a:r>
            <a:r>
              <a:rPr lang="en-US" sz="1400" b="0" i="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Reconocimiento</a:t>
            </a:r>
            <a:r>
              <a:rPr lang="en-US" sz="1400" b="0" i="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(Recognition) and Resistencia (Resistance)</a:t>
            </a:r>
          </a:p>
          <a:p>
            <a:pPr algn="ctr">
              <a:spcBef>
                <a:spcPct val="20000"/>
              </a:spcBef>
              <a:spcAft>
                <a:spcPts val="600"/>
              </a:spcAft>
              <a:buClr>
                <a:schemeClr val="tx2"/>
              </a:buClr>
              <a:buSzPct val="70000"/>
              <a:buFont typeface="Wingdings 2" charset="2"/>
            </a:pPr>
            <a:endParaRPr lang="en-US" sz="1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p:txBody>
      </p:sp>
      <p:pic>
        <p:nvPicPr>
          <p:cNvPr id="10" name="Picture 9" descr="A person with curly hair&#10;&#10;Description automatically generated with medium confidence">
            <a:extLst>
              <a:ext uri="{FF2B5EF4-FFF2-40B4-BE49-F238E27FC236}">
                <a16:creationId xmlns:a16="http://schemas.microsoft.com/office/drawing/2014/main" id="{81ADE08B-6B71-7B7A-4FAE-637600413BFF}"/>
              </a:ext>
            </a:extLst>
          </p:cNvPr>
          <p:cNvPicPr>
            <a:picLocks noChangeAspect="1"/>
          </p:cNvPicPr>
          <p:nvPr/>
        </p:nvPicPr>
        <p:blipFill rotWithShape="1">
          <a:blip r:embed="rId3"/>
          <a:srcRect t="5798" r="-4" b="14045"/>
          <a:stretch/>
        </p:blipFill>
        <p:spPr>
          <a:xfrm>
            <a:off x="895352" y="3225959"/>
            <a:ext cx="3340921" cy="2677887"/>
          </a:xfrm>
          <a:prstGeom prst="roundRect">
            <a:avLst>
              <a:gd name="adj" fmla="val 0"/>
            </a:avLst>
          </a:prstGeom>
          <a:ln w="38100">
            <a:noFill/>
          </a:ln>
          <a:effectLst>
            <a:innerShdw blurRad="57150" dist="38100" dir="14460000">
              <a:srgbClr val="000000">
                <a:alpha val="70000"/>
              </a:srgbClr>
            </a:innerShdw>
          </a:effectLst>
        </p:spPr>
      </p:pic>
      <p:pic>
        <p:nvPicPr>
          <p:cNvPr id="6" name="Picture 5" descr="A person wearing glasses and a suit&#10;&#10;Description automatically generated with medium confidence">
            <a:extLst>
              <a:ext uri="{FF2B5EF4-FFF2-40B4-BE49-F238E27FC236}">
                <a16:creationId xmlns:a16="http://schemas.microsoft.com/office/drawing/2014/main" id="{0916122E-B507-276E-6E37-ACC3F3C7879E}"/>
              </a:ext>
            </a:extLst>
          </p:cNvPr>
          <p:cNvPicPr>
            <a:picLocks noChangeAspect="1"/>
          </p:cNvPicPr>
          <p:nvPr/>
        </p:nvPicPr>
        <p:blipFill rotWithShape="1">
          <a:blip r:embed="rId4"/>
          <a:srcRect r="5" b="19769"/>
          <a:stretch/>
        </p:blipFill>
        <p:spPr>
          <a:xfrm>
            <a:off x="4413020" y="3225959"/>
            <a:ext cx="3337560" cy="2677887"/>
          </a:xfrm>
          <a:prstGeom prst="roundRect">
            <a:avLst>
              <a:gd name="adj" fmla="val 0"/>
            </a:avLst>
          </a:prstGeom>
          <a:ln w="38100">
            <a:noFill/>
          </a:ln>
          <a:effectLst>
            <a:innerShdw blurRad="57150" dist="38100" dir="14460000">
              <a:srgbClr val="000000">
                <a:alpha val="70000"/>
              </a:srgbClr>
            </a:innerShdw>
          </a:effectLst>
        </p:spPr>
      </p:pic>
      <p:pic>
        <p:nvPicPr>
          <p:cNvPr id="12" name="Picture 11" descr="A picture containing person&#10;&#10;Description automatically generated">
            <a:extLst>
              <a:ext uri="{FF2B5EF4-FFF2-40B4-BE49-F238E27FC236}">
                <a16:creationId xmlns:a16="http://schemas.microsoft.com/office/drawing/2014/main" id="{084304E7-96B5-4DCA-AAAF-2B59C3C846E2}"/>
              </a:ext>
            </a:extLst>
          </p:cNvPr>
          <p:cNvPicPr>
            <a:picLocks noChangeAspect="1"/>
          </p:cNvPicPr>
          <p:nvPr/>
        </p:nvPicPr>
        <p:blipFill rotWithShape="1">
          <a:blip r:embed="rId5"/>
          <a:srcRect t="11496" r="3" b="34748"/>
          <a:stretch/>
        </p:blipFill>
        <p:spPr>
          <a:xfrm>
            <a:off x="7927327" y="3225959"/>
            <a:ext cx="3337560" cy="2677887"/>
          </a:xfrm>
          <a:prstGeom prst="roundRect">
            <a:avLst>
              <a:gd name="adj" fmla="val 0"/>
            </a:avLst>
          </a:prstGeom>
          <a:ln w="38100">
            <a:noFill/>
          </a:ln>
          <a:effectLst>
            <a:innerShdw blurRad="57150" dist="38100" dir="14460000">
              <a:srgbClr val="000000">
                <a:alpha val="70000"/>
              </a:srgbClr>
            </a:innerShdw>
          </a:effectLst>
        </p:spPr>
      </p:pic>
      <p:sp>
        <p:nvSpPr>
          <p:cNvPr id="2" name="TextBox 1">
            <a:extLst>
              <a:ext uri="{FF2B5EF4-FFF2-40B4-BE49-F238E27FC236}">
                <a16:creationId xmlns:a16="http://schemas.microsoft.com/office/drawing/2014/main" id="{A04CEC10-0C80-B4D6-9CCF-560EA39F0333}"/>
              </a:ext>
            </a:extLst>
          </p:cNvPr>
          <p:cNvSpPr txBox="1"/>
          <p:nvPr/>
        </p:nvSpPr>
        <p:spPr>
          <a:xfrm>
            <a:off x="4660972" y="1700099"/>
            <a:ext cx="2841656" cy="1143411"/>
          </a:xfrm>
          <a:prstGeom prst="rect">
            <a:avLst/>
          </a:prstGeom>
        </p:spPr>
        <p:txBody>
          <a:bodyPr vert="horz" lIns="91440" tIns="45720" rIns="91440" bIns="45720" rtlCol="0" anchor="ctr">
            <a:noAutofit/>
          </a:bodyPr>
          <a:lstStyle/>
          <a:p>
            <a:pPr algn="ctr">
              <a:spcBef>
                <a:spcPct val="20000"/>
              </a:spcBef>
              <a:spcAft>
                <a:spcPts val="600"/>
              </a:spcAft>
              <a:buClr>
                <a:schemeClr val="tx2"/>
              </a:buClr>
              <a:buSzPct val="70000"/>
              <a:buFont typeface="Wingdings 2" charset="2"/>
            </a:pPr>
            <a:r>
              <a:rPr lang="en-US" sz="1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Jean Eddy Saint Paul</a:t>
            </a:r>
          </a:p>
          <a:p>
            <a:pPr algn="ctr">
              <a:spcBef>
                <a:spcPct val="20000"/>
              </a:spcBef>
              <a:spcAft>
                <a:spcPts val="600"/>
              </a:spcAft>
              <a:buClr>
                <a:schemeClr val="tx2"/>
              </a:buClr>
              <a:buSzPct val="70000"/>
              <a:buFont typeface="Wingdings 2" charset="2"/>
            </a:pPr>
            <a:r>
              <a:rPr lang="en-US" sz="1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Professor, Brooklyn College</a:t>
            </a:r>
          </a:p>
          <a:p>
            <a:pPr algn="ctr">
              <a:spcBef>
                <a:spcPct val="20000"/>
              </a:spcBef>
              <a:spcAft>
                <a:spcPts val="600"/>
              </a:spcAft>
              <a:buClr>
                <a:schemeClr val="tx2"/>
              </a:buClr>
              <a:buSzPct val="70000"/>
              <a:buFont typeface="Wingdings 2" charset="2"/>
            </a:pPr>
            <a:r>
              <a:rPr lang="en-US" sz="1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Discussion Topics: Nation-State, </a:t>
            </a:r>
            <a:r>
              <a:rPr lang="en-US" sz="14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Dominicanidad</a:t>
            </a:r>
            <a:r>
              <a:rPr lang="en-US" sz="1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a:t>
            </a:r>
            <a:r>
              <a:rPr lang="en-US" sz="14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Dominicanité</a:t>
            </a:r>
            <a:r>
              <a:rPr lang="en-US" sz="1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and </a:t>
            </a:r>
            <a:r>
              <a:rPr lang="en-US" sz="14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Haitianidad</a:t>
            </a:r>
            <a:r>
              <a:rPr lang="en-US" sz="1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a:t>
            </a:r>
            <a:r>
              <a:rPr lang="en-US" sz="14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Haitianité</a:t>
            </a:r>
            <a:endParaRPr lang="en-US" sz="1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a:p>
            <a:pPr algn="ctr">
              <a:spcBef>
                <a:spcPct val="20000"/>
              </a:spcBef>
              <a:spcAft>
                <a:spcPts val="600"/>
              </a:spcAft>
              <a:buClr>
                <a:schemeClr val="tx2"/>
              </a:buClr>
              <a:buSzPct val="70000"/>
              <a:buFont typeface="Wingdings 2" charset="2"/>
            </a:pPr>
            <a:endParaRPr lang="en-US" sz="1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p:txBody>
      </p:sp>
      <p:sp>
        <p:nvSpPr>
          <p:cNvPr id="8" name="TextBox 7">
            <a:extLst>
              <a:ext uri="{FF2B5EF4-FFF2-40B4-BE49-F238E27FC236}">
                <a16:creationId xmlns:a16="http://schemas.microsoft.com/office/drawing/2014/main" id="{2AFBFE63-A8E3-ED94-1871-E1EE04797D52}"/>
              </a:ext>
            </a:extLst>
          </p:cNvPr>
          <p:cNvSpPr txBox="1"/>
          <p:nvPr/>
        </p:nvSpPr>
        <p:spPr>
          <a:xfrm>
            <a:off x="1144984" y="1746751"/>
            <a:ext cx="2841656" cy="1143411"/>
          </a:xfrm>
          <a:prstGeom prst="rect">
            <a:avLst/>
          </a:prstGeom>
        </p:spPr>
        <p:txBody>
          <a:bodyPr vert="horz" lIns="91440" tIns="45720" rIns="91440" bIns="45720" rtlCol="0" anchor="ctr">
            <a:noAutofit/>
          </a:bodyPr>
          <a:lstStyle/>
          <a:p>
            <a:pPr algn="ctr">
              <a:spcBef>
                <a:spcPct val="20000"/>
              </a:spcBef>
              <a:spcAft>
                <a:spcPts val="600"/>
              </a:spcAft>
              <a:buClr>
                <a:schemeClr val="tx2"/>
              </a:buClr>
              <a:buSzPct val="70000"/>
              <a:buFont typeface="Wingdings 2" charset="2"/>
            </a:pPr>
            <a:r>
              <a:rPr lang="en-US" sz="1400" dirty="0" err="1">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Amarilys</a:t>
            </a:r>
            <a:r>
              <a:rPr lang="en-US" sz="1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 Estrella</a:t>
            </a:r>
          </a:p>
          <a:p>
            <a:pPr algn="ctr">
              <a:spcBef>
                <a:spcPct val="20000"/>
              </a:spcBef>
              <a:spcAft>
                <a:spcPts val="600"/>
              </a:spcAft>
              <a:buClr>
                <a:schemeClr val="tx2"/>
              </a:buClr>
              <a:buSzPct val="70000"/>
              <a:buFont typeface="Wingdings 2" charset="2"/>
            </a:pPr>
            <a:r>
              <a:rPr lang="en-US" sz="1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Assistant Professor, Rice University</a:t>
            </a:r>
          </a:p>
          <a:p>
            <a:pPr algn="ctr">
              <a:spcBef>
                <a:spcPct val="20000"/>
              </a:spcBef>
              <a:spcAft>
                <a:spcPts val="600"/>
              </a:spcAft>
              <a:buClr>
                <a:schemeClr val="tx2"/>
              </a:buClr>
              <a:buSzPct val="70000"/>
              <a:buFont typeface="Wingdings 2" charset="2"/>
            </a:pPr>
            <a:r>
              <a:rPr lang="en-US" sz="1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rPr>
              <a:t>Discussion Topics: Stateless and Solidarity</a:t>
            </a:r>
          </a:p>
          <a:p>
            <a:pPr algn="ctr">
              <a:spcBef>
                <a:spcPct val="20000"/>
              </a:spcBef>
              <a:spcAft>
                <a:spcPts val="600"/>
              </a:spcAft>
              <a:buClr>
                <a:schemeClr val="tx2"/>
              </a:buClr>
              <a:buSzPct val="70000"/>
              <a:buFont typeface="Wingdings 2" charset="2"/>
            </a:pPr>
            <a:endParaRPr lang="en-US" sz="1400" dirty="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endParaRPr>
          </a:p>
        </p:txBody>
      </p:sp>
    </p:spTree>
    <p:extLst>
      <p:ext uri="{BB962C8B-B14F-4D97-AF65-F5344CB8AC3E}">
        <p14:creationId xmlns:p14="http://schemas.microsoft.com/office/powerpoint/2010/main" val="42015748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FE93E9-2686-980F-19AB-4BE4848997A1}"/>
              </a:ext>
            </a:extLst>
          </p:cNvPr>
          <p:cNvSpPr>
            <a:spLocks noGrp="1"/>
          </p:cNvSpPr>
          <p:nvPr>
            <p:ph type="title"/>
          </p:nvPr>
        </p:nvSpPr>
        <p:spPr>
          <a:xfrm>
            <a:off x="914355" y="0"/>
            <a:ext cx="10353762" cy="970450"/>
          </a:xfrm>
        </p:spPr>
        <p:txBody>
          <a:bodyPr>
            <a:normAutofit/>
          </a:bodyPr>
          <a:lstStyle/>
          <a:p>
            <a:r>
              <a:rPr lang="en-US" sz="2800" dirty="0">
                <a:latin typeface="+mn-lt"/>
              </a:rPr>
              <a:t>Citizens of Nowhere</a:t>
            </a:r>
          </a:p>
        </p:txBody>
      </p:sp>
      <p:pic>
        <p:nvPicPr>
          <p:cNvPr id="4" name="Online Media 3" title="CITIZENS OF NOWHERE [2017 Dominican Film Festival]">
            <a:hlinkClick r:id="" action="ppaction://media"/>
            <a:extLst>
              <a:ext uri="{FF2B5EF4-FFF2-40B4-BE49-F238E27FC236}">
                <a16:creationId xmlns:a16="http://schemas.microsoft.com/office/drawing/2014/main" id="{219A0FC8-0E67-6657-E748-6893F35CF552}"/>
              </a:ext>
            </a:extLst>
          </p:cNvPr>
          <p:cNvPicPr>
            <a:picLocks noGrp="1" noRot="1" noChangeAspect="1"/>
          </p:cNvPicPr>
          <p:nvPr>
            <p:ph idx="1"/>
            <a:videoFile r:link="rId1"/>
          </p:nvPr>
        </p:nvPicPr>
        <p:blipFill>
          <a:blip r:embed="rId3"/>
          <a:stretch>
            <a:fillRect/>
          </a:stretch>
        </p:blipFill>
        <p:spPr>
          <a:xfrm>
            <a:off x="1406513" y="1112911"/>
            <a:ext cx="9369447" cy="5293344"/>
          </a:xfrm>
          <a:prstGeom prst="rect">
            <a:avLst/>
          </a:prstGeom>
        </p:spPr>
      </p:pic>
    </p:spTree>
    <p:extLst>
      <p:ext uri="{BB962C8B-B14F-4D97-AF65-F5344CB8AC3E}">
        <p14:creationId xmlns:p14="http://schemas.microsoft.com/office/powerpoint/2010/main" val="3391976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B4E5BF-B973-2DAD-824D-AC22E66B0387}"/>
              </a:ext>
            </a:extLst>
          </p:cNvPr>
          <p:cNvSpPr>
            <a:spLocks noGrp="1"/>
          </p:cNvSpPr>
          <p:nvPr>
            <p:ph type="title"/>
          </p:nvPr>
        </p:nvSpPr>
        <p:spPr/>
        <p:txBody>
          <a:bodyPr>
            <a:normAutofit/>
          </a:bodyPr>
          <a:lstStyle/>
          <a:p>
            <a:r>
              <a:rPr lang="en-US" sz="2800" b="0" i="0" dirty="0">
                <a:solidFill>
                  <a:schemeClr val="tx1"/>
                </a:solidFill>
                <a:effectLst/>
                <a:latin typeface="+mn-lt"/>
              </a:rPr>
              <a:t>What is the most interesting or useful thing you learned today? What will you do with it? </a:t>
            </a:r>
            <a:endParaRPr lang="en-US" sz="2800" dirty="0">
              <a:solidFill>
                <a:schemeClr val="tx1"/>
              </a:solidFill>
              <a:latin typeface="+mn-lt"/>
            </a:endParaRPr>
          </a:p>
        </p:txBody>
      </p:sp>
      <p:pic>
        <p:nvPicPr>
          <p:cNvPr id="5" name="Content Placeholder 4" descr="Qr code&#10;&#10;Description automatically generated">
            <a:extLst>
              <a:ext uri="{FF2B5EF4-FFF2-40B4-BE49-F238E27FC236}">
                <a16:creationId xmlns:a16="http://schemas.microsoft.com/office/drawing/2014/main" id="{7DA4FFED-A694-7446-636D-95E93A292BA3}"/>
              </a:ext>
            </a:extLst>
          </p:cNvPr>
          <p:cNvPicPr>
            <a:picLocks noGrp="1" noChangeAspect="1"/>
          </p:cNvPicPr>
          <p:nvPr>
            <p:ph idx="1"/>
          </p:nvPr>
        </p:nvPicPr>
        <p:blipFill>
          <a:blip r:embed="rId2"/>
          <a:stretch>
            <a:fillRect/>
          </a:stretch>
        </p:blipFill>
        <p:spPr>
          <a:xfrm>
            <a:off x="4341450" y="2033622"/>
            <a:ext cx="3509099" cy="3509099"/>
          </a:xfrm>
        </p:spPr>
      </p:pic>
      <p:sp>
        <p:nvSpPr>
          <p:cNvPr id="6" name="TextBox 5">
            <a:extLst>
              <a:ext uri="{FF2B5EF4-FFF2-40B4-BE49-F238E27FC236}">
                <a16:creationId xmlns:a16="http://schemas.microsoft.com/office/drawing/2014/main" id="{C9AADD94-7A83-5CAD-5CE5-EB8CE599B271}"/>
              </a:ext>
            </a:extLst>
          </p:cNvPr>
          <p:cNvSpPr txBox="1"/>
          <p:nvPr/>
        </p:nvSpPr>
        <p:spPr>
          <a:xfrm>
            <a:off x="7987748" y="6248400"/>
            <a:ext cx="4204252" cy="461665"/>
          </a:xfrm>
          <a:prstGeom prst="rect">
            <a:avLst/>
          </a:prstGeom>
          <a:noFill/>
        </p:spPr>
        <p:txBody>
          <a:bodyPr wrap="square" rtlCol="0">
            <a:spAutoFit/>
          </a:bodyPr>
          <a:lstStyle/>
          <a:p>
            <a:r>
              <a:rPr lang="en-US" sz="1200" dirty="0"/>
              <a:t>Padlet Link: https://padlet.com/agarcia3106/teach-in-from-la-sentencia-to-a-transnational-hispaniola-1g2kgjmn6xfk6pgm</a:t>
            </a:r>
          </a:p>
        </p:txBody>
      </p:sp>
    </p:spTree>
    <p:extLst>
      <p:ext uri="{BB962C8B-B14F-4D97-AF65-F5344CB8AC3E}">
        <p14:creationId xmlns:p14="http://schemas.microsoft.com/office/powerpoint/2010/main" val="721907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B94BE-5370-7C8D-FC5C-E5188CB84C76}"/>
              </a:ext>
            </a:extLst>
          </p:cNvPr>
          <p:cNvSpPr>
            <a:spLocks noGrp="1"/>
          </p:cNvSpPr>
          <p:nvPr>
            <p:ph type="title"/>
          </p:nvPr>
        </p:nvSpPr>
        <p:spPr>
          <a:xfrm>
            <a:off x="52833" y="-3958"/>
            <a:ext cx="2941581" cy="970450"/>
          </a:xfrm>
        </p:spPr>
        <p:txBody>
          <a:bodyPr/>
          <a:lstStyle/>
          <a:p>
            <a:r>
              <a:rPr lang="en-US" dirty="0"/>
              <a:t>Resources</a:t>
            </a:r>
          </a:p>
        </p:txBody>
      </p:sp>
      <p:sp>
        <p:nvSpPr>
          <p:cNvPr id="3" name="Content Placeholder 2">
            <a:extLst>
              <a:ext uri="{FF2B5EF4-FFF2-40B4-BE49-F238E27FC236}">
                <a16:creationId xmlns:a16="http://schemas.microsoft.com/office/drawing/2014/main" id="{38E1FA28-446E-F8DC-76BF-A93FC6E485AC}"/>
              </a:ext>
            </a:extLst>
          </p:cNvPr>
          <p:cNvSpPr>
            <a:spLocks noGrp="1"/>
          </p:cNvSpPr>
          <p:nvPr>
            <p:ph idx="1"/>
          </p:nvPr>
        </p:nvSpPr>
        <p:spPr>
          <a:xfrm>
            <a:off x="6930626" y="960552"/>
            <a:ext cx="4950489" cy="4078543"/>
          </a:xfrm>
        </p:spPr>
        <p:txBody>
          <a:bodyPr>
            <a:noAutofit/>
          </a:bodyPr>
          <a:lstStyle/>
          <a:p>
            <a:pPr indent="-305435"/>
            <a:r>
              <a:rPr lang="en-US" sz="1200" dirty="0">
                <a:ln>
                  <a:solidFill>
                    <a:prstClr val="black">
                      <a:lumMod val="75000"/>
                      <a:lumOff val="25000"/>
                      <a:alpha val="10000"/>
                    </a:prstClr>
                  </a:solidFill>
                </a:ln>
                <a:effectLst>
                  <a:outerShdw blurRad="9525" dist="25400" dir="14640000" algn="tl" rotWithShape="0">
                    <a:prstClr val="black">
                      <a:alpha val="30000"/>
                    </a:prstClr>
                  </a:outerShdw>
                </a:effectLst>
              </a:rPr>
              <a:t>Other Resources</a:t>
            </a:r>
            <a:endParaRPr lang="en-US" sz="1200" dirty="0"/>
          </a:p>
          <a:p>
            <a:pPr marL="719455" lvl="1" indent="-269875"/>
            <a:r>
              <a:rPr lang="en-US" sz="1200" b="1" dirty="0"/>
              <a:t>We Are Who We Are – Book PDF  </a:t>
            </a:r>
            <a:endParaRPr lang="en-US" sz="1200" b="1"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marL="36830" indent="0">
              <a:buNone/>
            </a:pPr>
            <a:r>
              <a:rPr lang="en-US" sz="1200" b="1" dirty="0"/>
              <a:t>	https://www.reconoci.do/libro-somos-quien-somos-whe-are-who-we-are/</a:t>
            </a:r>
            <a:r>
              <a:rPr lang="en-US" sz="1200" dirty="0"/>
              <a:t> </a:t>
            </a:r>
            <a:endParaRPr lang="en-US" sz="1200"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marL="719455" lvl="1" indent="-269875"/>
            <a:r>
              <a:rPr lang="en-US" sz="1200" dirty="0"/>
              <a:t>Elena</a:t>
            </a:r>
            <a:r>
              <a:rPr lang="en-US" sz="1200" dirty="0">
                <a:ea typeface="+mn-lt"/>
                <a:cs typeface="+mn-lt"/>
              </a:rPr>
              <a:t> Lorac, </a:t>
            </a:r>
            <a:r>
              <a:rPr lang="en-US" sz="1200" dirty="0" err="1">
                <a:ea typeface="+mn-lt"/>
                <a:cs typeface="+mn-lt"/>
              </a:rPr>
              <a:t>Movimiento</a:t>
            </a:r>
            <a:r>
              <a:rPr lang="en-US" sz="1200" dirty="0">
                <a:ea typeface="+mn-lt"/>
                <a:cs typeface="+mn-lt"/>
              </a:rPr>
              <a:t> Reconoci.do - Video (</a:t>
            </a:r>
            <a:r>
              <a:rPr lang="en-US" sz="1200" dirty="0" err="1">
                <a:ea typeface="+mn-lt"/>
                <a:cs typeface="+mn-lt"/>
              </a:rPr>
              <a:t>Youtube</a:t>
            </a:r>
            <a:r>
              <a:rPr lang="en-US" sz="1200" dirty="0">
                <a:ea typeface="+mn-lt"/>
                <a:cs typeface="+mn-lt"/>
              </a:rPr>
              <a:t>)</a:t>
            </a:r>
            <a:endParaRPr lang="en-US" sz="1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endParaRPr>
          </a:p>
          <a:p>
            <a:pPr marL="719455" lvl="1" indent="-269875"/>
            <a:r>
              <a:rPr lang="en-US" sz="1200" dirty="0"/>
              <a:t>Hasta La Raiz - Movie (</a:t>
            </a:r>
            <a:r>
              <a:rPr lang="en-US" sz="1200" dirty="0" err="1"/>
              <a:t>Youtube</a:t>
            </a:r>
            <a:r>
              <a:rPr lang="en-US" sz="1200" dirty="0"/>
              <a:t>) </a:t>
            </a:r>
            <a:endParaRPr lang="en-US" sz="1200"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marL="719455" lvl="1" indent="-269875"/>
            <a:r>
              <a:rPr lang="en-US" sz="1200" dirty="0"/>
              <a:t>Elena – Short Film (</a:t>
            </a:r>
            <a:r>
              <a:rPr lang="en-US" sz="1200" dirty="0" err="1"/>
              <a:t>Youtube</a:t>
            </a:r>
            <a:r>
              <a:rPr lang="en-US" sz="1200" dirty="0"/>
              <a:t>) </a:t>
            </a:r>
            <a:endParaRPr lang="en-US" sz="1200"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marL="719455" lvl="1" indent="-269875"/>
            <a:r>
              <a:rPr lang="en-US" sz="1200" dirty="0"/>
              <a:t>Essential Websites: Noscamb.io,  </a:t>
            </a:r>
            <a:r>
              <a:rPr lang="en-US" sz="1200" dirty="0">
                <a:ea typeface="+mn-lt"/>
                <a:cs typeface="+mn-lt"/>
              </a:rPr>
              <a:t>wearealldominicannyc.wordpress.com, and reconoci.do</a:t>
            </a:r>
            <a:endParaRPr lang="en-US" sz="1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endParaRPr>
          </a:p>
          <a:p>
            <a:pPr marL="719455" lvl="1" indent="-269875"/>
            <a:r>
              <a:rPr lang="en-US" sz="1200" dirty="0">
                <a:ln>
                  <a:solidFill>
                    <a:prstClr val="black">
                      <a:lumMod val="75000"/>
                      <a:lumOff val="25000"/>
                      <a:alpha val="10000"/>
                    </a:prstClr>
                  </a:solidFill>
                </a:ln>
                <a:effectLst>
                  <a:outerShdw blurRad="9525" dist="25400" dir="14640000" algn="tl" rotWithShape="0">
                    <a:prstClr val="black">
                      <a:alpha val="30000"/>
                    </a:prstClr>
                  </a:outerShdw>
                </a:effectLst>
              </a:rPr>
              <a:t>Instagram: @dominicanxs_ and @reconoci.do</a:t>
            </a:r>
          </a:p>
        </p:txBody>
      </p:sp>
      <p:sp>
        <p:nvSpPr>
          <p:cNvPr id="6" name="Content Placeholder 2">
            <a:extLst>
              <a:ext uri="{FF2B5EF4-FFF2-40B4-BE49-F238E27FC236}">
                <a16:creationId xmlns:a16="http://schemas.microsoft.com/office/drawing/2014/main" id="{C7EDEFE4-72D2-0B2C-3DD1-BDF270FCF50C}"/>
              </a:ext>
            </a:extLst>
          </p:cNvPr>
          <p:cNvSpPr txBox="1">
            <a:spLocks/>
          </p:cNvSpPr>
          <p:nvPr/>
        </p:nvSpPr>
        <p:spPr>
          <a:xfrm>
            <a:off x="155754" y="964511"/>
            <a:ext cx="6622929" cy="3643115"/>
          </a:xfrm>
          <a:prstGeom prst="rect">
            <a:avLst/>
          </a:prstGeom>
          <a:effectLst>
            <a:outerShdw blurRad="25400" dir="17880000">
              <a:srgbClr val="000000">
                <a:alpha val="46000"/>
              </a:srgbClr>
            </a:outerShdw>
          </a:effectLst>
        </p:spPr>
        <p:txBody>
          <a:bodyPr vert="horz" lIns="91440" tIns="45720" rIns="91440" bIns="45720" rtlCol="0" anchor="t">
            <a:no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1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16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indent="-305435"/>
            <a:r>
              <a:rPr lang="en-US" sz="1200" dirty="0">
                <a:ln>
                  <a:solidFill>
                    <a:prstClr val="black">
                      <a:lumMod val="75000"/>
                      <a:lumOff val="25000"/>
                      <a:alpha val="10000"/>
                    </a:prstClr>
                  </a:solidFill>
                </a:ln>
                <a:effectLst>
                  <a:outerShdw blurRad="9525" dist="25400" dir="14640000" algn="tl" rotWithShape="0">
                    <a:prstClr val="black">
                      <a:alpha val="30000"/>
                    </a:prstClr>
                  </a:outerShdw>
                </a:effectLst>
              </a:rPr>
              <a:t>Selected Bibliography</a:t>
            </a:r>
            <a:endParaRPr lang="en-US" sz="1200">
              <a:ln>
                <a:solidFill>
                  <a:prstClr val="black">
                    <a:lumMod val="75000"/>
                    <a:lumOff val="25000"/>
                    <a:alpha val="10000"/>
                  </a:prstClr>
                </a:solidFill>
              </a:ln>
              <a:effectLst>
                <a:outerShdw blurRad="9525" dist="25400" dir="14640000" algn="tl" rotWithShape="0">
                  <a:prstClr val="black">
                    <a:alpha val="30000"/>
                  </a:prstClr>
                </a:outerShdw>
              </a:effectLst>
            </a:endParaRPr>
          </a:p>
          <a:p>
            <a:pPr marL="719455" indent="-269875"/>
            <a:r>
              <a:rPr lang="en-US" sz="1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2018 Estrella, Amarilys and Saudi Garcia (We Are All Dominican Collective). Ni de </a:t>
            </a:r>
            <a:r>
              <a:rPr lang="en-US" sz="1200" dirty="0" err="1">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aquí</a:t>
            </a:r>
            <a:r>
              <a:rPr lang="en-US" sz="1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a:t>
            </a:r>
            <a:r>
              <a:rPr lang="en-US" sz="1200" dirty="0" err="1">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ni</a:t>
            </a:r>
            <a:r>
              <a:rPr lang="en-US" sz="1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de </a:t>
            </a:r>
            <a:r>
              <a:rPr lang="en-US" sz="1200" dirty="0" err="1">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allá</a:t>
            </a:r>
            <a:r>
              <a:rPr lang="en-US" sz="1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Denationalization and Mass Deportation between the United States and the Dominican Republic. </a:t>
            </a:r>
            <a:r>
              <a:rPr lang="en-US" sz="1200" dirty="0" err="1">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Emisferica</a:t>
            </a:r>
            <a:r>
              <a:rPr lang="en-US" sz="1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Vol 14. Issue 1. 2018.</a:t>
            </a:r>
            <a:endParaRPr lang="en-US" sz="1200">
              <a:ln>
                <a:solidFill>
                  <a:prstClr val="black">
                    <a:lumMod val="75000"/>
                    <a:lumOff val="25000"/>
                    <a:alpha val="10000"/>
                  </a:prstClr>
                </a:solidFill>
              </a:ln>
              <a:effectLst>
                <a:outerShdw blurRad="9525" dist="25400" dir="14640000" algn="tl" rotWithShape="0">
                  <a:prstClr val="black">
                    <a:alpha val="30000"/>
                  </a:prstClr>
                </a:outerShdw>
              </a:effectLst>
            </a:endParaRPr>
          </a:p>
          <a:p>
            <a:pPr marL="719455" lvl="1" indent="-269875"/>
            <a:r>
              <a:rPr lang="en-US" sz="1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2018 Cruz, Kleaver, Amarilys Estrella and </a:t>
            </a:r>
            <a:r>
              <a:rPr lang="en-US" sz="1200" dirty="0" err="1">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Yanilda</a:t>
            </a:r>
            <a:r>
              <a:rPr lang="en-US" sz="1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Gonzalez. 2018. Aqui y </a:t>
            </a:r>
            <a:r>
              <a:rPr lang="en-US" sz="1200" dirty="0" err="1">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Alla</a:t>
            </a:r>
            <a:r>
              <a:rPr lang="en-US" sz="1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The Diaspora Needs to Stand with Dominicans Challenging Anti-Blackness in the D.R. </a:t>
            </a:r>
            <a:endParaRPr lang="en-US" sz="1200">
              <a:ln>
                <a:solidFill>
                  <a:prstClr val="black">
                    <a:lumMod val="75000"/>
                    <a:lumOff val="25000"/>
                    <a:alpha val="10000"/>
                  </a:prstClr>
                </a:solidFill>
              </a:ln>
              <a:effectLst>
                <a:outerShdw blurRad="9525" dist="25400" dir="14640000" algn="tl" rotWithShape="0">
                  <a:prstClr val="black">
                    <a:alpha val="30000"/>
                  </a:prstClr>
                </a:outerShdw>
              </a:effectLst>
            </a:endParaRPr>
          </a:p>
          <a:p>
            <a:pPr marL="719455" lvl="1" indent="-269875"/>
            <a:r>
              <a:rPr lang="en-US" sz="1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2020 “Muertos </a:t>
            </a:r>
            <a:r>
              <a:rPr lang="en-US" sz="1200" dirty="0" err="1">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Civiles</a:t>
            </a:r>
            <a:r>
              <a:rPr lang="en-US" sz="1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Mourning the Casualties of Racism in the Dominican Republic." Transforming Anthropology Vol. 28 No. 1 pp 41-57. </a:t>
            </a:r>
            <a:endParaRPr lang="en-US" sz="120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endParaRPr>
          </a:p>
          <a:p>
            <a:pPr marL="719455" lvl="1" indent="-269875"/>
            <a:r>
              <a:rPr lang="en-US" sz="1200" dirty="0" err="1">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Abréu</a:t>
            </a:r>
            <a:r>
              <a:rPr lang="en-US" sz="1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(2014). Sin </a:t>
            </a:r>
            <a:r>
              <a:rPr lang="en-US" sz="1200" dirty="0" err="1">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haitianidad</a:t>
            </a:r>
            <a:r>
              <a:rPr lang="en-US" sz="1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no hay </a:t>
            </a:r>
            <a:r>
              <a:rPr lang="en-US" sz="1200" dirty="0" err="1">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dominicanidad</a:t>
            </a:r>
            <a:r>
              <a:rPr lang="en-US" sz="1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 </a:t>
            </a:r>
            <a:r>
              <a:rPr lang="en-US" sz="1200" dirty="0" err="1">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cartografía</a:t>
            </a:r>
            <a:r>
              <a:rPr lang="en-US" sz="1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de </a:t>
            </a:r>
            <a:r>
              <a:rPr lang="en-US" sz="1200" dirty="0" err="1">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una</a:t>
            </a:r>
            <a:r>
              <a:rPr lang="en-US" sz="1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a:t>
            </a:r>
            <a:r>
              <a:rPr lang="en-US" sz="1200" dirty="0" err="1">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identidad</a:t>
            </a:r>
            <a:r>
              <a:rPr lang="en-US" sz="1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que se </a:t>
            </a:r>
            <a:r>
              <a:rPr lang="en-US" sz="1200" dirty="0" err="1">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bifurca</a:t>
            </a:r>
            <a:r>
              <a:rPr lang="en-US" sz="1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Editora Nacional.</a:t>
            </a:r>
            <a:endParaRPr lang="en-US" sz="1200" dirty="0">
              <a:ln>
                <a:solidFill>
                  <a:prstClr val="black">
                    <a:lumMod val="75000"/>
                    <a:lumOff val="25000"/>
                    <a:alpha val="10000"/>
                  </a:prstClr>
                </a:solidFill>
              </a:ln>
              <a:effectLst>
                <a:outerShdw blurRad="9525" dist="25400" dir="14640000" algn="tl" rotWithShape="0">
                  <a:prstClr val="black">
                    <a:alpha val="30000"/>
                  </a:prstClr>
                </a:outerShdw>
              </a:effectLst>
            </a:endParaRPr>
          </a:p>
          <a:p>
            <a:pPr marL="719455" lvl="1" indent="-269875"/>
            <a:r>
              <a:rPr lang="en-US" sz="1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Hayes de Kalaf, E. (2022). Legal Identity, Race and Belonging in the Dominican Republic: From Citizen to Foreigner. Anthem Press. https://doi.org/10.2307/j.ctv22pzz22</a:t>
            </a:r>
            <a:endParaRPr lang="en-US" sz="1200">
              <a:ln>
                <a:solidFill>
                  <a:prstClr val="black">
                    <a:lumMod val="75000"/>
                    <a:lumOff val="25000"/>
                    <a:alpha val="10000"/>
                  </a:prstClr>
                </a:solidFill>
              </a:ln>
              <a:effectLst>
                <a:outerShdw blurRad="9525" dist="25400" dir="14640000" algn="tl" rotWithShape="0">
                  <a:prstClr val="black">
                    <a:alpha val="30000"/>
                  </a:prstClr>
                </a:outerShdw>
              </a:effectLst>
            </a:endParaRPr>
          </a:p>
          <a:p>
            <a:pPr marL="719455" lvl="1" indent="-269875"/>
            <a:r>
              <a:rPr lang="en-US" sz="1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Lara, A. M. (2017). A Smarting Wound: Afro-</a:t>
            </a:r>
            <a:r>
              <a:rPr lang="en-US" sz="1200" dirty="0" err="1">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Dominicanidad</a:t>
            </a:r>
            <a:r>
              <a:rPr lang="en-US" sz="1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and the Fight against Ultranationalism in the Dominican Republic. Feminist Studies, 43(2), 468–484. </a:t>
            </a:r>
            <a:r>
              <a:rPr lang="en-US" sz="1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hlinkClick r:id="rId2"/>
              </a:rPr>
              <a:t>https://doi.org/10.1353/fem.2017.0015</a:t>
            </a:r>
            <a:endParaRPr lang="en-US" sz="1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endParaRPr>
          </a:p>
          <a:p>
            <a:pPr marL="719455" lvl="1" indent="-269875"/>
            <a:r>
              <a:rPr lang="en-US" sz="1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Martínez, S. (2021). Transnational Hispaniola: New Directions in Haitian and Dominican Studies, by April J. Mayes &amp; Kiran C. Jayaram (eds.), New West Indian Guide / </a:t>
            </a:r>
            <a:r>
              <a:rPr lang="en-US" sz="1200" dirty="0" err="1">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Nieuwe</a:t>
            </a:r>
            <a:r>
              <a:rPr lang="en-US" sz="1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West-</a:t>
            </a:r>
            <a:r>
              <a:rPr lang="en-US" sz="1200" dirty="0" err="1">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Indische</a:t>
            </a:r>
            <a:r>
              <a:rPr lang="en-US" sz="1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Gids, 95(3-4), 344-346. </a:t>
            </a:r>
            <a:r>
              <a:rPr lang="en-US" sz="1200" dirty="0" err="1">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doi</a:t>
            </a:r>
            <a:r>
              <a:rPr lang="en-US" sz="1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 </a:t>
            </a:r>
            <a:r>
              <a:rPr lang="en-US" sz="1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hlinkClick r:id="rId3"/>
              </a:rPr>
              <a:t>https://doi.org/10.1163/22134360-09503030</a:t>
            </a:r>
            <a:endParaRPr lang="en-US" sz="1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endParaRPr>
          </a:p>
          <a:p>
            <a:pPr marL="719455" lvl="1" indent="-269875"/>
            <a:r>
              <a:rPr lang="en-US" sz="1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Paulino, E. (2016). DOMINICAN REPUBLIC: Bearing Witness to a Modern Genocide | Center for Latin American Studies. Clas.berkeley.edu. </a:t>
            </a:r>
            <a:r>
              <a:rPr lang="en-US" sz="1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hlinkClick r:id="rId4"/>
              </a:rPr>
              <a:t>https://clas.berkeley.edu/dominican-republic-bearing-witness-modern-genocide</a:t>
            </a:r>
            <a:endParaRPr lang="en-US" sz="1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endParaRPr>
          </a:p>
          <a:p>
            <a:pPr marL="719455" lvl="1" indent="-269875"/>
            <a:r>
              <a:rPr lang="en-US" sz="1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rPr>
              <a:t>Torres-Saillant. (2010). Introduction to Dominican Blackness. CUNY Academic Works.</a:t>
            </a:r>
          </a:p>
          <a:p>
            <a:pPr marL="449580" lvl="1" indent="0">
              <a:buNone/>
            </a:pPr>
            <a:endParaRPr lang="en-US" sz="1200" dirty="0">
              <a:ln>
                <a:solidFill>
                  <a:prstClr val="black">
                    <a:lumMod val="75000"/>
                    <a:lumOff val="25000"/>
                    <a:alpha val="10000"/>
                  </a:prstClr>
                </a:solidFill>
              </a:ln>
              <a:effectLst>
                <a:outerShdw blurRad="9525" dist="25400" dir="14640000" algn="tl" rotWithShape="0">
                  <a:prstClr val="black">
                    <a:alpha val="30000"/>
                  </a:prstClr>
                </a:outerShdw>
              </a:effectLst>
              <a:ea typeface="+mn-lt"/>
              <a:cs typeface="+mn-lt"/>
            </a:endParaRPr>
          </a:p>
          <a:p>
            <a:pPr indent="-305435"/>
            <a:endParaRPr lang="en-US" sz="1200" dirty="0">
              <a:ln>
                <a:solidFill>
                  <a:prstClr val="black">
                    <a:lumMod val="75000"/>
                    <a:lumOff val="25000"/>
                    <a:alpha val="10000"/>
                  </a:prstClr>
                </a:solidFill>
              </a:ln>
              <a:effectLst>
                <a:outerShdw blurRad="9525" dist="25400" dir="14640000" algn="tl" rotWithShape="0">
                  <a:prstClr val="black">
                    <a:alpha val="30000"/>
                  </a:prstClr>
                </a:outerShdw>
              </a:effectLst>
            </a:endParaRPr>
          </a:p>
        </p:txBody>
      </p:sp>
    </p:spTree>
    <p:extLst>
      <p:ext uri="{BB962C8B-B14F-4D97-AF65-F5344CB8AC3E}">
        <p14:creationId xmlns:p14="http://schemas.microsoft.com/office/powerpoint/2010/main" val="1794051319"/>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late">
  <a:themeElements>
    <a:clrScheme name="Slate">
      <a:dk1>
        <a:sysClr val="windowText" lastClr="000000"/>
      </a:dk1>
      <a:lt1>
        <a:sysClr val="window" lastClr="FFFFFF"/>
      </a:lt1>
      <a:dk2>
        <a:srgbClr val="212123"/>
      </a:dk2>
      <a:lt2>
        <a:srgbClr val="DADADA"/>
      </a:lt2>
      <a:accent1>
        <a:srgbClr val="BC451B"/>
      </a:accent1>
      <a:accent2>
        <a:srgbClr val="D3BA68"/>
      </a:accent2>
      <a:accent3>
        <a:srgbClr val="BB8640"/>
      </a:accent3>
      <a:accent4>
        <a:srgbClr val="AD9277"/>
      </a:accent4>
      <a:accent5>
        <a:srgbClr val="A55A43"/>
      </a:accent5>
      <a:accent6>
        <a:srgbClr val="AD9D7B"/>
      </a:accent6>
      <a:hlink>
        <a:srgbClr val="E98052"/>
      </a:hlink>
      <a:folHlink>
        <a:srgbClr val="F4B69B"/>
      </a:folHlink>
    </a:clrScheme>
    <a:fontScheme name="Slate">
      <a:maj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alisto MT" panose="02040603050505030304"/>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late">
      <a:fillStyleLst>
        <a:solidFill>
          <a:schemeClr val="phClr"/>
        </a:solidFill>
        <a:gradFill rotWithShape="1">
          <a:gsLst>
            <a:gs pos="0">
              <a:schemeClr val="phClr">
                <a:tint val="60000"/>
                <a:lumMod val="110000"/>
              </a:schemeClr>
            </a:gs>
            <a:gs pos="100000">
              <a:schemeClr val="phClr">
                <a:tint val="88000"/>
              </a:schemeClr>
            </a:gs>
          </a:gsLst>
          <a:lin ang="5400000" scaled="0"/>
        </a:gradFill>
        <a:gradFill rotWithShape="1">
          <a:gsLst>
            <a:gs pos="0">
              <a:schemeClr val="phClr">
                <a:tint val="96000"/>
                <a:lumMod val="104000"/>
              </a:schemeClr>
            </a:gs>
            <a:gs pos="100000">
              <a:schemeClr val="phClr">
                <a:shade val="90000"/>
                <a:lumMod val="90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63500" dist="25400" dir="5400000" rotWithShape="0">
              <a:srgbClr val="000000">
                <a:alpha val="60000"/>
              </a:srgbClr>
            </a:outerShdw>
          </a:effectLst>
        </a:effectStyle>
        <a:effectStyle>
          <a:effectLst>
            <a:outerShdw blurRad="76200" dist="38100" dir="5400000" rotWithShape="0">
              <a:srgbClr val="000000">
                <a:alpha val="75000"/>
              </a:srgbClr>
            </a:outerShdw>
          </a:effectLst>
          <a:scene3d>
            <a:camera prst="orthographicFront">
              <a:rot lat="0" lon="0" rev="0"/>
            </a:camera>
            <a:lightRig rig="threePt" dir="t">
              <a:rot lat="0" lon="0" rev="1200000"/>
            </a:lightRig>
          </a:scene3d>
          <a:sp3d>
            <a:bevelT w="63500" h="25400" prst="hardEdge"/>
          </a:sp3d>
        </a:effectStyle>
      </a:effectStyleLst>
      <a:bgFillStyleLst>
        <a:solidFill>
          <a:schemeClr val="phClr"/>
        </a:solidFill>
        <a:solidFill>
          <a:schemeClr val="phClr"/>
        </a:solidFill>
        <a:blipFill rotWithShape="1">
          <a:blip xmlns:r="http://schemas.openxmlformats.org/officeDocument/2006/relationships" r:embed="rId1">
            <a:duotone>
              <a:schemeClr val="phClr">
                <a:shade val="80000"/>
                <a:lumMod val="80000"/>
              </a:schemeClr>
              <a:schemeClr val="phClr">
                <a:tint val="98000"/>
              </a:schemeClr>
            </a:duotone>
          </a:blip>
          <a:stretch/>
        </a:blipFill>
      </a:bgFillStyleLst>
    </a:fmtScheme>
  </a:themeElements>
  <a:objectDefaults/>
  <a:extraClrSchemeLst/>
  <a:extLst>
    <a:ext uri="{05A4C25C-085E-4340-85A3-A5531E510DB2}">
      <thm15:themeFamily xmlns:thm15="http://schemas.microsoft.com/office/thememl/2012/main" name="Slate" id="{C3F70B94-7CE9-428E-ADC1-3269CC2C3385}" vid="{3F2DE9A5-64E6-437C-A389-CC4477E817E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TM04033929[[fn=Slate]]</Template>
  <TotalTime>429</TotalTime>
  <Words>553</Words>
  <Application>Microsoft Office PowerPoint</Application>
  <PresentationFormat>Widescreen</PresentationFormat>
  <Paragraphs>57</Paragraphs>
  <Slides>9</Slides>
  <Notes>0</Notes>
  <HiddenSlides>0</HiddenSlides>
  <MMClips>1</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Slate</vt:lpstr>
      <vt:lpstr>From La Sentencia to a Transnational Hispaniola</vt:lpstr>
      <vt:lpstr>PowerPoint Presentation</vt:lpstr>
      <vt:lpstr>PowerPoint Presentation</vt:lpstr>
      <vt:lpstr>PowerPoint Presentation</vt:lpstr>
      <vt:lpstr>PowerPoint Presentation</vt:lpstr>
      <vt:lpstr>Presenters</vt:lpstr>
      <vt:lpstr>Citizens of Nowhere</vt:lpstr>
      <vt:lpstr>What is the most interesting or useful thing you learned today? What will you do with it? </vt:lpstr>
      <vt:lpstr>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From La Sentencia to a Transnational Hispaniola</dc:title>
  <dc:creator>Albert Garcia</dc:creator>
  <cp:lastModifiedBy>Albert Garcia</cp:lastModifiedBy>
  <cp:revision>119</cp:revision>
  <dcterms:created xsi:type="dcterms:W3CDTF">2022-11-30T18:58:08Z</dcterms:created>
  <dcterms:modified xsi:type="dcterms:W3CDTF">2023-04-25T03:45:14Z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a1855b2-0a05-4494-a903-f3f23f3f98e0_Enabled">
    <vt:lpwstr>true</vt:lpwstr>
  </property>
  <property fmtid="{D5CDD505-2E9C-101B-9397-08002B2CF9AE}" pid="3" name="MSIP_Label_fa1855b2-0a05-4494-a903-f3f23f3f98e0_SetDate">
    <vt:lpwstr>2022-11-30T20:24:18Z</vt:lpwstr>
  </property>
  <property fmtid="{D5CDD505-2E9C-101B-9397-08002B2CF9AE}" pid="4" name="MSIP_Label_fa1855b2-0a05-4494-a903-f3f23f3f98e0_Method">
    <vt:lpwstr>Standard</vt:lpwstr>
  </property>
  <property fmtid="{D5CDD505-2E9C-101B-9397-08002B2CF9AE}" pid="5" name="MSIP_Label_fa1855b2-0a05-4494-a903-f3f23f3f98e0_Name">
    <vt:lpwstr>defa4170-0d19-0005-0004-bc88714345d2</vt:lpwstr>
  </property>
  <property fmtid="{D5CDD505-2E9C-101B-9397-08002B2CF9AE}" pid="6" name="MSIP_Label_fa1855b2-0a05-4494-a903-f3f23f3f98e0_SiteId">
    <vt:lpwstr>6f60f0b3-5f06-4e09-9715-989dba8cc7d8</vt:lpwstr>
  </property>
  <property fmtid="{D5CDD505-2E9C-101B-9397-08002B2CF9AE}" pid="7" name="MSIP_Label_fa1855b2-0a05-4494-a903-f3f23f3f98e0_ActionId">
    <vt:lpwstr>55205b92-775a-439b-b95f-56d12f182769</vt:lpwstr>
  </property>
  <property fmtid="{D5CDD505-2E9C-101B-9397-08002B2CF9AE}" pid="8" name="MSIP_Label_fa1855b2-0a05-4494-a903-f3f23f3f98e0_ContentBits">
    <vt:lpwstr>0</vt:lpwstr>
  </property>
</Properties>
</file>